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2" r:id="rId4"/>
  </p:sldMasterIdLst>
  <p:notesMasterIdLst>
    <p:notesMasterId r:id="rId14"/>
  </p:notesMasterIdLst>
  <p:sldIdLst>
    <p:sldId id="256" r:id="rId5"/>
    <p:sldId id="262" r:id="rId6"/>
    <p:sldId id="265" r:id="rId7"/>
    <p:sldId id="482" r:id="rId8"/>
    <p:sldId id="295" r:id="rId9"/>
    <p:sldId id="479" r:id="rId10"/>
    <p:sldId id="296" r:id="rId11"/>
    <p:sldId id="498" r:id="rId12"/>
    <p:sldId id="293" r:id="rId1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EC7DE207-B68B-4148-B7F8-917677AC93D5}">
          <p14:sldIdLst>
            <p14:sldId id="256"/>
            <p14:sldId id="262"/>
            <p14:sldId id="265"/>
            <p14:sldId id="482"/>
            <p14:sldId id="295"/>
            <p14:sldId id="479"/>
            <p14:sldId id="296"/>
            <p14:sldId id="498"/>
            <p14:sldId id="29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CE3"/>
    <a:srgbClr val="62E4DB"/>
    <a:srgbClr val="73E7DF"/>
    <a:srgbClr val="89EBE4"/>
    <a:srgbClr val="083663"/>
    <a:srgbClr val="C7D45C"/>
    <a:srgbClr val="F9F9F9"/>
    <a:srgbClr val="E9721A"/>
    <a:srgbClr val="FFFEA0"/>
    <a:srgbClr val="FDFD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8E2555-C9D0-B240-B83E-65AF78986E0E}" v="226" dt="2026-08-13T19:05:09.8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80"/>
    <p:restoredTop sz="94623"/>
  </p:normalViewPr>
  <p:slideViewPr>
    <p:cSldViewPr snapToGrid="0">
      <p:cViewPr varScale="1">
        <p:scale>
          <a:sx n="101" d="100"/>
          <a:sy n="101" d="100"/>
        </p:scale>
        <p:origin x="4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jp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jp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4241F7-361D-4411-BD7F-A2299DC82D1F}" type="doc">
      <dgm:prSet loTypeId="urn:microsoft.com/office/officeart/2008/layout/PictureStrips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CO"/>
        </a:p>
      </dgm:t>
    </dgm:pt>
    <dgm:pt modelId="{9B5F12D1-DF71-4A1A-9251-69EDB9EBACAA}">
      <dgm:prSet phldrT="[Texto]" custT="1"/>
      <dgm:spPr/>
      <dgm:t>
        <a:bodyPr/>
        <a:lstStyle/>
        <a:p>
          <a:endParaRPr lang="es-CO" sz="1500">
            <a:latin typeface="Avenir Book" panose="02000503020000020003"/>
          </a:endParaRPr>
        </a:p>
      </dgm:t>
    </dgm:pt>
    <dgm:pt modelId="{5794D4B5-3A55-4A68-A2BC-F4C97963ECAC}" type="parTrans" cxnId="{0F211F7D-2FBB-41D3-9952-5690CADE8260}">
      <dgm:prSet/>
      <dgm:spPr/>
      <dgm:t>
        <a:bodyPr/>
        <a:lstStyle/>
        <a:p>
          <a:endParaRPr lang="es-CO" sz="1200">
            <a:latin typeface="Avenir Book" panose="02000503020000020003"/>
          </a:endParaRPr>
        </a:p>
      </dgm:t>
    </dgm:pt>
    <dgm:pt modelId="{A7587B2E-D423-4615-9ECB-82289FB706A8}" type="sibTrans" cxnId="{0F211F7D-2FBB-41D3-9952-5690CADE8260}">
      <dgm:prSet/>
      <dgm:spPr/>
      <dgm:t>
        <a:bodyPr/>
        <a:lstStyle/>
        <a:p>
          <a:endParaRPr lang="es-CO" sz="1200">
            <a:latin typeface="Avenir Book" panose="02000503020000020003"/>
          </a:endParaRPr>
        </a:p>
      </dgm:t>
    </dgm:pt>
    <dgm:pt modelId="{02C41D1B-9D2D-44CD-BF05-EDF1D67ED5E5}" type="pres">
      <dgm:prSet presAssocID="{764241F7-361D-4411-BD7F-A2299DC82D1F}" presName="Name0" presStyleCnt="0">
        <dgm:presLayoutVars>
          <dgm:dir/>
          <dgm:resizeHandles val="exact"/>
        </dgm:presLayoutVars>
      </dgm:prSet>
      <dgm:spPr/>
    </dgm:pt>
    <dgm:pt modelId="{083B06EF-AE96-4BFE-8796-4EC1824B3985}" type="pres">
      <dgm:prSet presAssocID="{9B5F12D1-DF71-4A1A-9251-69EDB9EBACAA}" presName="composite" presStyleCnt="0"/>
      <dgm:spPr/>
    </dgm:pt>
    <dgm:pt modelId="{40ACD034-520B-406A-9EDE-EF15AF43E922}" type="pres">
      <dgm:prSet presAssocID="{9B5F12D1-DF71-4A1A-9251-69EDB9EBACAA}" presName="rect1" presStyleLbl="trAlignAcc1" presStyleIdx="0" presStyleCnt="1" custScaleX="200619">
        <dgm:presLayoutVars>
          <dgm:bulletEnabled val="1"/>
        </dgm:presLayoutVars>
      </dgm:prSet>
      <dgm:spPr/>
    </dgm:pt>
    <dgm:pt modelId="{CDDD4FE7-A0BA-46D7-8223-31251519A5FD}" type="pres">
      <dgm:prSet presAssocID="{9B5F12D1-DF71-4A1A-9251-69EDB9EBACAA}" presName="rect2" presStyleLbl="fgImgPlace1" presStyleIdx="0" presStyleCnt="1" custLinFactX="-100000" custLinFactNeighborX="-151151"/>
      <dgm:spPr>
        <a:blipFill rotWithShape="1">
          <a:blip xmlns:r="http://schemas.openxmlformats.org/officeDocument/2006/relationships" r:embed="rId1" cstate="print"/>
          <a:srcRect/>
          <a:stretch>
            <a:fillRect/>
          </a:stretch>
        </a:blipFill>
      </dgm:spPr>
    </dgm:pt>
  </dgm:ptLst>
  <dgm:cxnLst>
    <dgm:cxn modelId="{896AA36E-CAB1-4F5F-9FED-DF2581B1793C}" type="presOf" srcId="{9B5F12D1-DF71-4A1A-9251-69EDB9EBACAA}" destId="{40ACD034-520B-406A-9EDE-EF15AF43E922}" srcOrd="0" destOrd="0" presId="urn:microsoft.com/office/officeart/2008/layout/PictureStrips"/>
    <dgm:cxn modelId="{6547DC7C-4826-4B72-AEA9-D109CD64C20D}" type="presOf" srcId="{764241F7-361D-4411-BD7F-A2299DC82D1F}" destId="{02C41D1B-9D2D-44CD-BF05-EDF1D67ED5E5}" srcOrd="0" destOrd="0" presId="urn:microsoft.com/office/officeart/2008/layout/PictureStrips"/>
    <dgm:cxn modelId="{0F211F7D-2FBB-41D3-9952-5690CADE8260}" srcId="{764241F7-361D-4411-BD7F-A2299DC82D1F}" destId="{9B5F12D1-DF71-4A1A-9251-69EDB9EBACAA}" srcOrd="0" destOrd="0" parTransId="{5794D4B5-3A55-4A68-A2BC-F4C97963ECAC}" sibTransId="{A7587B2E-D423-4615-9ECB-82289FB706A8}"/>
    <dgm:cxn modelId="{41D69581-589D-476B-A73F-A98AF1255424}" type="presParOf" srcId="{02C41D1B-9D2D-44CD-BF05-EDF1D67ED5E5}" destId="{083B06EF-AE96-4BFE-8796-4EC1824B3985}" srcOrd="0" destOrd="0" presId="urn:microsoft.com/office/officeart/2008/layout/PictureStrips"/>
    <dgm:cxn modelId="{CF9FCCF4-F498-4805-AFBA-9D2B5BFBF984}" type="presParOf" srcId="{083B06EF-AE96-4BFE-8796-4EC1824B3985}" destId="{40ACD034-520B-406A-9EDE-EF15AF43E922}" srcOrd="0" destOrd="0" presId="urn:microsoft.com/office/officeart/2008/layout/PictureStrips"/>
    <dgm:cxn modelId="{48743B53-1742-41B1-9849-D68A57A2ECE2}" type="presParOf" srcId="{083B06EF-AE96-4BFE-8796-4EC1824B3985}" destId="{CDDD4FE7-A0BA-46D7-8223-31251519A5FD}" srcOrd="1" destOrd="0" presId="urn:microsoft.com/office/officeart/2008/layout/PictureStrips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4241F7-361D-4411-BD7F-A2299DC82D1F}" type="doc">
      <dgm:prSet loTypeId="urn:microsoft.com/office/officeart/2008/layout/PictureStrips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s-CO"/>
        </a:p>
      </dgm:t>
    </dgm:pt>
    <dgm:pt modelId="{9B5F12D1-DF71-4A1A-9251-69EDB9EBACAA}">
      <dgm:prSet phldrT="[Texto]" custT="1"/>
      <dgm:spPr>
        <a:ln>
          <a:noFill/>
        </a:ln>
      </dgm:spPr>
      <dgm:t>
        <a:bodyPr/>
        <a:lstStyle/>
        <a:p>
          <a:endParaRPr lang="es-CO" sz="1500">
            <a:latin typeface="Avenir Book" panose="02000503020000020003"/>
          </a:endParaRPr>
        </a:p>
      </dgm:t>
    </dgm:pt>
    <dgm:pt modelId="{5794D4B5-3A55-4A68-A2BC-F4C97963ECAC}" type="parTrans" cxnId="{0F211F7D-2FBB-41D3-9952-5690CADE8260}">
      <dgm:prSet/>
      <dgm:spPr/>
      <dgm:t>
        <a:bodyPr/>
        <a:lstStyle/>
        <a:p>
          <a:endParaRPr lang="es-CO" sz="1200">
            <a:latin typeface="Avenir Book" panose="02000503020000020003"/>
          </a:endParaRPr>
        </a:p>
      </dgm:t>
    </dgm:pt>
    <dgm:pt modelId="{A7587B2E-D423-4615-9ECB-82289FB706A8}" type="sibTrans" cxnId="{0F211F7D-2FBB-41D3-9952-5690CADE8260}">
      <dgm:prSet/>
      <dgm:spPr/>
      <dgm:t>
        <a:bodyPr/>
        <a:lstStyle/>
        <a:p>
          <a:endParaRPr lang="es-CO" sz="1200">
            <a:latin typeface="Avenir Book" panose="02000503020000020003"/>
          </a:endParaRPr>
        </a:p>
      </dgm:t>
    </dgm:pt>
    <dgm:pt modelId="{02C41D1B-9D2D-44CD-BF05-EDF1D67ED5E5}" type="pres">
      <dgm:prSet presAssocID="{764241F7-361D-4411-BD7F-A2299DC82D1F}" presName="Name0" presStyleCnt="0">
        <dgm:presLayoutVars>
          <dgm:dir/>
          <dgm:resizeHandles val="exact"/>
        </dgm:presLayoutVars>
      </dgm:prSet>
      <dgm:spPr/>
    </dgm:pt>
    <dgm:pt modelId="{083B06EF-AE96-4BFE-8796-4EC1824B3985}" type="pres">
      <dgm:prSet presAssocID="{9B5F12D1-DF71-4A1A-9251-69EDB9EBACAA}" presName="composite" presStyleCnt="0"/>
      <dgm:spPr/>
    </dgm:pt>
    <dgm:pt modelId="{40ACD034-520B-406A-9EDE-EF15AF43E922}" type="pres">
      <dgm:prSet presAssocID="{9B5F12D1-DF71-4A1A-9251-69EDB9EBACAA}" presName="rect1" presStyleLbl="trAlignAcc1" presStyleIdx="0" presStyleCnt="1" custScaleX="200619" custLinFactNeighborX="4690" custLinFactNeighborY="380">
        <dgm:presLayoutVars>
          <dgm:bulletEnabled val="1"/>
        </dgm:presLayoutVars>
      </dgm:prSet>
      <dgm:spPr/>
    </dgm:pt>
    <dgm:pt modelId="{CDDD4FE7-A0BA-46D7-8223-31251519A5FD}" type="pres">
      <dgm:prSet presAssocID="{9B5F12D1-DF71-4A1A-9251-69EDB9EBACAA}" presName="rect2" presStyleLbl="fgImgPlace1" presStyleIdx="0" presStyleCnt="1" custScaleX="125508" custScaleY="109478" custLinFactX="-115917" custLinFactNeighborX="-200000" custLinFactNeighborY="-807"/>
      <dgm:spPr>
        <a:blipFill rotWithShape="1">
          <a:blip xmlns:r="http://schemas.openxmlformats.org/officeDocument/2006/relationships" r:embed="rId1" cstate="print"/>
          <a:srcRect/>
          <a:stretch>
            <a:fillRect/>
          </a:stretch>
        </a:blipFill>
      </dgm:spPr>
    </dgm:pt>
  </dgm:ptLst>
  <dgm:cxnLst>
    <dgm:cxn modelId="{896AA36E-CAB1-4F5F-9FED-DF2581B1793C}" type="presOf" srcId="{9B5F12D1-DF71-4A1A-9251-69EDB9EBACAA}" destId="{40ACD034-520B-406A-9EDE-EF15AF43E922}" srcOrd="0" destOrd="0" presId="urn:microsoft.com/office/officeart/2008/layout/PictureStrips"/>
    <dgm:cxn modelId="{6547DC7C-4826-4B72-AEA9-D109CD64C20D}" type="presOf" srcId="{764241F7-361D-4411-BD7F-A2299DC82D1F}" destId="{02C41D1B-9D2D-44CD-BF05-EDF1D67ED5E5}" srcOrd="0" destOrd="0" presId="urn:microsoft.com/office/officeart/2008/layout/PictureStrips"/>
    <dgm:cxn modelId="{0F211F7D-2FBB-41D3-9952-5690CADE8260}" srcId="{764241F7-361D-4411-BD7F-A2299DC82D1F}" destId="{9B5F12D1-DF71-4A1A-9251-69EDB9EBACAA}" srcOrd="0" destOrd="0" parTransId="{5794D4B5-3A55-4A68-A2BC-F4C97963ECAC}" sibTransId="{A7587B2E-D423-4615-9ECB-82289FB706A8}"/>
    <dgm:cxn modelId="{41D69581-589D-476B-A73F-A98AF1255424}" type="presParOf" srcId="{02C41D1B-9D2D-44CD-BF05-EDF1D67ED5E5}" destId="{083B06EF-AE96-4BFE-8796-4EC1824B3985}" srcOrd="0" destOrd="0" presId="urn:microsoft.com/office/officeart/2008/layout/PictureStrips"/>
    <dgm:cxn modelId="{CF9FCCF4-F498-4805-AFBA-9D2B5BFBF984}" type="presParOf" srcId="{083B06EF-AE96-4BFE-8796-4EC1824B3985}" destId="{40ACD034-520B-406A-9EDE-EF15AF43E922}" srcOrd="0" destOrd="0" presId="urn:microsoft.com/office/officeart/2008/layout/PictureStrips"/>
    <dgm:cxn modelId="{48743B53-1742-41B1-9849-D68A57A2ECE2}" type="presParOf" srcId="{083B06EF-AE96-4BFE-8796-4EC1824B3985}" destId="{CDDD4FE7-A0BA-46D7-8223-31251519A5FD}" srcOrd="1" destOrd="0" presId="urn:microsoft.com/office/officeart/2008/layout/PictureStrips"/>
  </dgm:cxnLst>
  <dgm:bg/>
  <dgm:whole>
    <a:ln>
      <a:solidFill>
        <a:srgbClr val="00B050"/>
      </a:solidFill>
    </a:ln>
  </dgm:whole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4241F7-361D-4411-BD7F-A2299DC82D1F}" type="doc">
      <dgm:prSet loTypeId="urn:microsoft.com/office/officeart/2008/layout/PictureStrips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s-CO"/>
        </a:p>
      </dgm:t>
    </dgm:pt>
    <dgm:pt modelId="{9B5F12D1-DF71-4A1A-9251-69EDB9EBACAA}">
      <dgm:prSet phldrT="[Texto]" custT="1"/>
      <dgm:spPr>
        <a:ln>
          <a:noFill/>
        </a:ln>
      </dgm:spPr>
      <dgm:t>
        <a:bodyPr/>
        <a:lstStyle/>
        <a:p>
          <a:endParaRPr lang="es-CO" sz="1500">
            <a:latin typeface="Avenir Book" panose="02000503020000020003"/>
          </a:endParaRPr>
        </a:p>
      </dgm:t>
    </dgm:pt>
    <dgm:pt modelId="{5794D4B5-3A55-4A68-A2BC-F4C97963ECAC}" type="parTrans" cxnId="{0F211F7D-2FBB-41D3-9952-5690CADE8260}">
      <dgm:prSet/>
      <dgm:spPr/>
      <dgm:t>
        <a:bodyPr/>
        <a:lstStyle/>
        <a:p>
          <a:endParaRPr lang="es-CO" sz="1200">
            <a:latin typeface="Avenir Book" panose="02000503020000020003"/>
          </a:endParaRPr>
        </a:p>
      </dgm:t>
    </dgm:pt>
    <dgm:pt modelId="{A7587B2E-D423-4615-9ECB-82289FB706A8}" type="sibTrans" cxnId="{0F211F7D-2FBB-41D3-9952-5690CADE8260}">
      <dgm:prSet/>
      <dgm:spPr/>
      <dgm:t>
        <a:bodyPr/>
        <a:lstStyle/>
        <a:p>
          <a:endParaRPr lang="es-CO" sz="1200">
            <a:latin typeface="Avenir Book" panose="02000503020000020003"/>
          </a:endParaRPr>
        </a:p>
      </dgm:t>
    </dgm:pt>
    <dgm:pt modelId="{02C41D1B-9D2D-44CD-BF05-EDF1D67ED5E5}" type="pres">
      <dgm:prSet presAssocID="{764241F7-361D-4411-BD7F-A2299DC82D1F}" presName="Name0" presStyleCnt="0">
        <dgm:presLayoutVars>
          <dgm:dir/>
          <dgm:resizeHandles val="exact"/>
        </dgm:presLayoutVars>
      </dgm:prSet>
      <dgm:spPr/>
    </dgm:pt>
    <dgm:pt modelId="{083B06EF-AE96-4BFE-8796-4EC1824B3985}" type="pres">
      <dgm:prSet presAssocID="{9B5F12D1-DF71-4A1A-9251-69EDB9EBACAA}" presName="composite" presStyleCnt="0"/>
      <dgm:spPr/>
    </dgm:pt>
    <dgm:pt modelId="{40ACD034-520B-406A-9EDE-EF15AF43E922}" type="pres">
      <dgm:prSet presAssocID="{9B5F12D1-DF71-4A1A-9251-69EDB9EBACAA}" presName="rect1" presStyleLbl="trAlignAcc1" presStyleIdx="0" presStyleCnt="1" custScaleX="197515" custLinFactNeighborX="446" custLinFactNeighborY="42">
        <dgm:presLayoutVars>
          <dgm:bulletEnabled val="1"/>
        </dgm:presLayoutVars>
      </dgm:prSet>
      <dgm:spPr/>
    </dgm:pt>
    <dgm:pt modelId="{CDDD4FE7-A0BA-46D7-8223-31251519A5FD}" type="pres">
      <dgm:prSet presAssocID="{9B5F12D1-DF71-4A1A-9251-69EDB9EBACAA}" presName="rect2" presStyleLbl="fgImgPlace1" presStyleIdx="0" presStyleCnt="1" custScaleX="120639" custScaleY="109478" custLinFactX="-100000" custLinFactNeighborX="-120815" custLinFactNeighborY="-40"/>
      <dgm:spPr>
        <a:blipFill rotWithShape="1">
          <a:blip xmlns:r="http://schemas.openxmlformats.org/officeDocument/2006/relationships" r:embed="rId1"/>
          <a:srcRect/>
          <a:stretch>
            <a:fillRect l="-19000" r="-19000"/>
          </a:stretch>
        </a:blipFill>
      </dgm:spPr>
    </dgm:pt>
  </dgm:ptLst>
  <dgm:cxnLst>
    <dgm:cxn modelId="{896AA36E-CAB1-4F5F-9FED-DF2581B1793C}" type="presOf" srcId="{9B5F12D1-DF71-4A1A-9251-69EDB9EBACAA}" destId="{40ACD034-520B-406A-9EDE-EF15AF43E922}" srcOrd="0" destOrd="0" presId="urn:microsoft.com/office/officeart/2008/layout/PictureStrips"/>
    <dgm:cxn modelId="{6547DC7C-4826-4B72-AEA9-D109CD64C20D}" type="presOf" srcId="{764241F7-361D-4411-BD7F-A2299DC82D1F}" destId="{02C41D1B-9D2D-44CD-BF05-EDF1D67ED5E5}" srcOrd="0" destOrd="0" presId="urn:microsoft.com/office/officeart/2008/layout/PictureStrips"/>
    <dgm:cxn modelId="{0F211F7D-2FBB-41D3-9952-5690CADE8260}" srcId="{764241F7-361D-4411-BD7F-A2299DC82D1F}" destId="{9B5F12D1-DF71-4A1A-9251-69EDB9EBACAA}" srcOrd="0" destOrd="0" parTransId="{5794D4B5-3A55-4A68-A2BC-F4C97963ECAC}" sibTransId="{A7587B2E-D423-4615-9ECB-82289FB706A8}"/>
    <dgm:cxn modelId="{41D69581-589D-476B-A73F-A98AF1255424}" type="presParOf" srcId="{02C41D1B-9D2D-44CD-BF05-EDF1D67ED5E5}" destId="{083B06EF-AE96-4BFE-8796-4EC1824B3985}" srcOrd="0" destOrd="0" presId="urn:microsoft.com/office/officeart/2008/layout/PictureStrips"/>
    <dgm:cxn modelId="{CF9FCCF4-F498-4805-AFBA-9D2B5BFBF984}" type="presParOf" srcId="{083B06EF-AE96-4BFE-8796-4EC1824B3985}" destId="{40ACD034-520B-406A-9EDE-EF15AF43E922}" srcOrd="0" destOrd="0" presId="urn:microsoft.com/office/officeart/2008/layout/PictureStrips"/>
    <dgm:cxn modelId="{48743B53-1742-41B1-9849-D68A57A2ECE2}" type="presParOf" srcId="{083B06EF-AE96-4BFE-8796-4EC1824B3985}" destId="{CDDD4FE7-A0BA-46D7-8223-31251519A5FD}" srcOrd="1" destOrd="0" presId="urn:microsoft.com/office/officeart/2008/layout/PictureStrips"/>
  </dgm:cxnLst>
  <dgm:bg/>
  <dgm:whole>
    <a:ln>
      <a:solidFill>
        <a:srgbClr val="002060"/>
      </a:solidFill>
    </a:ln>
  </dgm:whole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2C5F95-AA49-4A3B-9902-13DF09CE7B9E}" type="doc">
      <dgm:prSet loTypeId="urn:microsoft.com/office/officeart/2005/8/layout/funnel1" loCatId="relationship" qsTypeId="urn:microsoft.com/office/officeart/2005/8/quickstyle/simple1#4" qsCatId="simple" csTypeId="urn:microsoft.com/office/officeart/2005/8/colors/colorful5#1" csCatId="colorful" phldr="1"/>
      <dgm:spPr/>
      <dgm:t>
        <a:bodyPr/>
        <a:lstStyle/>
        <a:p>
          <a:endParaRPr lang="es-CO"/>
        </a:p>
      </dgm:t>
    </dgm:pt>
    <dgm:pt modelId="{D3250CF1-CB28-40D0-9D25-196AE7CC2E27}">
      <dgm:prSet phldrT="[Texto]" custT="1"/>
      <dgm:spPr/>
      <dgm:t>
        <a:bodyPr/>
        <a:lstStyle/>
        <a:p>
          <a:r>
            <a:rPr lang="es-CO" sz="2400" b="1" dirty="0">
              <a:latin typeface="Avenir Book" panose="02000503020000020003"/>
            </a:rPr>
            <a:t>471 </a:t>
          </a:r>
          <a:r>
            <a:rPr lang="es-CO" sz="1600" dirty="0">
              <a:latin typeface="Avenir Book" panose="02000503020000020003"/>
            </a:rPr>
            <a:t>Informativas, Judiciales, Contractuales, entre otras. </a:t>
          </a:r>
        </a:p>
      </dgm:t>
    </dgm:pt>
    <dgm:pt modelId="{93EDF779-56CA-4270-BAB6-BECE2B3CC9C1}" type="parTrans" cxnId="{44F477B0-06D0-47F5-897E-406B38E7D9D5}">
      <dgm:prSet/>
      <dgm:spPr/>
      <dgm:t>
        <a:bodyPr/>
        <a:lstStyle/>
        <a:p>
          <a:endParaRPr lang="es-CO" sz="1600">
            <a:latin typeface="Avenir Book" panose="02000503020000020003"/>
          </a:endParaRPr>
        </a:p>
      </dgm:t>
    </dgm:pt>
    <dgm:pt modelId="{24A11AEE-1CE5-4F2D-8F4F-EABA527B4B6D}" type="sibTrans" cxnId="{44F477B0-06D0-47F5-897E-406B38E7D9D5}">
      <dgm:prSet/>
      <dgm:spPr/>
      <dgm:t>
        <a:bodyPr/>
        <a:lstStyle/>
        <a:p>
          <a:endParaRPr lang="es-CO" sz="1600">
            <a:latin typeface="Avenir Book" panose="02000503020000020003"/>
          </a:endParaRPr>
        </a:p>
      </dgm:t>
    </dgm:pt>
    <dgm:pt modelId="{103E0DB0-885F-4C97-9FD1-05DC1796D9FD}">
      <dgm:prSet phldrT="[Texto]" custT="1"/>
      <dgm:spPr/>
      <dgm:t>
        <a:bodyPr/>
        <a:lstStyle/>
        <a:p>
          <a:r>
            <a:rPr lang="es-CO" sz="2400" b="1" dirty="0">
              <a:latin typeface="Avenir Book" panose="02000503020000020003"/>
            </a:rPr>
            <a:t>315 </a:t>
          </a:r>
          <a:r>
            <a:rPr lang="es-CO" sz="1400" dirty="0">
              <a:latin typeface="Avenir Book" panose="02000503020000020003"/>
            </a:rPr>
            <a:t>Clasificadas en las modalidades del Derecho de Petición.</a:t>
          </a:r>
        </a:p>
      </dgm:t>
    </dgm:pt>
    <dgm:pt modelId="{A6C0073B-810A-495B-BF6B-2BC04A0996DC}" type="parTrans" cxnId="{7F01E4EC-87AD-46E0-A601-5B3DC5AD1304}">
      <dgm:prSet/>
      <dgm:spPr/>
      <dgm:t>
        <a:bodyPr/>
        <a:lstStyle/>
        <a:p>
          <a:endParaRPr lang="es-CO" sz="1600">
            <a:latin typeface="Avenir Book" panose="02000503020000020003"/>
          </a:endParaRPr>
        </a:p>
      </dgm:t>
    </dgm:pt>
    <dgm:pt modelId="{2186FB57-2979-4963-8109-F15CFBD27E61}" type="sibTrans" cxnId="{7F01E4EC-87AD-46E0-A601-5B3DC5AD1304}">
      <dgm:prSet/>
      <dgm:spPr/>
      <dgm:t>
        <a:bodyPr/>
        <a:lstStyle/>
        <a:p>
          <a:endParaRPr lang="es-CO" sz="1600">
            <a:latin typeface="Avenir Book" panose="02000503020000020003"/>
          </a:endParaRPr>
        </a:p>
      </dgm:t>
    </dgm:pt>
    <dgm:pt modelId="{F09B29C9-E434-4935-9D97-867A34CE1792}">
      <dgm:prSet phldrT="[Texto]" custT="1"/>
      <dgm:spPr/>
      <dgm:t>
        <a:bodyPr/>
        <a:lstStyle/>
        <a:p>
          <a:r>
            <a:rPr lang="es-CO" sz="2400" dirty="0">
              <a:latin typeface="Avenir Book" panose="02000503020000020003"/>
            </a:rPr>
            <a:t>Total 786 solicitudes gestionadas</a:t>
          </a:r>
        </a:p>
      </dgm:t>
    </dgm:pt>
    <dgm:pt modelId="{C33FB7E4-B3B6-434C-B1F1-F4F0BCD9904B}" type="parTrans" cxnId="{22F1B007-138D-4137-B9F6-FFE4A9A0128D}">
      <dgm:prSet/>
      <dgm:spPr/>
      <dgm:t>
        <a:bodyPr/>
        <a:lstStyle/>
        <a:p>
          <a:endParaRPr lang="es-CO" sz="1600">
            <a:latin typeface="Avenir Book" panose="02000503020000020003"/>
          </a:endParaRPr>
        </a:p>
      </dgm:t>
    </dgm:pt>
    <dgm:pt modelId="{43E9F5BC-0EAB-4452-860B-9EEABE4B593E}" type="sibTrans" cxnId="{22F1B007-138D-4137-B9F6-FFE4A9A0128D}">
      <dgm:prSet/>
      <dgm:spPr/>
      <dgm:t>
        <a:bodyPr/>
        <a:lstStyle/>
        <a:p>
          <a:endParaRPr lang="es-CO" sz="1600">
            <a:latin typeface="Avenir Book" panose="02000503020000020003"/>
          </a:endParaRPr>
        </a:p>
      </dgm:t>
    </dgm:pt>
    <dgm:pt modelId="{F84B7204-1E47-453C-ACE1-E524C89D7D59}" type="pres">
      <dgm:prSet presAssocID="{0A2C5F95-AA49-4A3B-9902-13DF09CE7B9E}" presName="Name0" presStyleCnt="0">
        <dgm:presLayoutVars>
          <dgm:chMax val="4"/>
          <dgm:resizeHandles val="exact"/>
        </dgm:presLayoutVars>
      </dgm:prSet>
      <dgm:spPr/>
    </dgm:pt>
    <dgm:pt modelId="{71825D16-AC0D-4B5A-88F3-3BF42427FC0A}" type="pres">
      <dgm:prSet presAssocID="{0A2C5F95-AA49-4A3B-9902-13DF09CE7B9E}" presName="ellipse" presStyleLbl="trBgShp" presStyleIdx="0" presStyleCnt="1"/>
      <dgm:spPr/>
    </dgm:pt>
    <dgm:pt modelId="{0C0E5FDE-422C-406C-997B-39984571240D}" type="pres">
      <dgm:prSet presAssocID="{0A2C5F95-AA49-4A3B-9902-13DF09CE7B9E}" presName="arrow1" presStyleLbl="fgShp" presStyleIdx="0" presStyleCnt="1"/>
      <dgm:spPr/>
    </dgm:pt>
    <dgm:pt modelId="{D45A6235-AB29-4633-B2FA-5E03B3B6827B}" type="pres">
      <dgm:prSet presAssocID="{0A2C5F95-AA49-4A3B-9902-13DF09CE7B9E}" presName="rectangle" presStyleLbl="revTx" presStyleIdx="0" presStyleCnt="1">
        <dgm:presLayoutVars>
          <dgm:bulletEnabled val="1"/>
        </dgm:presLayoutVars>
      </dgm:prSet>
      <dgm:spPr/>
    </dgm:pt>
    <dgm:pt modelId="{997ACF53-7E05-4BD9-B71A-8231EE5538DF}" type="pres">
      <dgm:prSet presAssocID="{103E0DB0-885F-4C97-9FD1-05DC1796D9FD}" presName="item1" presStyleLbl="node1" presStyleIdx="0" presStyleCnt="2" custScaleX="128437" custLinFactY="-11301" custLinFactNeighborX="-67996" custLinFactNeighborY="-100000">
        <dgm:presLayoutVars>
          <dgm:bulletEnabled val="1"/>
        </dgm:presLayoutVars>
      </dgm:prSet>
      <dgm:spPr/>
    </dgm:pt>
    <dgm:pt modelId="{AAF563C1-BF40-4BDA-A916-1C067F585933}" type="pres">
      <dgm:prSet presAssocID="{F09B29C9-E434-4935-9D97-867A34CE1792}" presName="item2" presStyleLbl="node1" presStyleIdx="1" presStyleCnt="2" custScaleX="131516" custLinFactX="2020" custLinFactNeighborX="100000" custLinFactNeighborY="39630">
        <dgm:presLayoutVars>
          <dgm:bulletEnabled val="1"/>
        </dgm:presLayoutVars>
      </dgm:prSet>
      <dgm:spPr/>
    </dgm:pt>
    <dgm:pt modelId="{BD6E1B7E-0668-4675-B6B8-CD263AE3D134}" type="pres">
      <dgm:prSet presAssocID="{0A2C5F95-AA49-4A3B-9902-13DF09CE7B9E}" presName="funnel" presStyleLbl="trAlignAcc1" presStyleIdx="0" presStyleCnt="1"/>
      <dgm:spPr/>
    </dgm:pt>
  </dgm:ptLst>
  <dgm:cxnLst>
    <dgm:cxn modelId="{22F1B007-138D-4137-B9F6-FFE4A9A0128D}" srcId="{0A2C5F95-AA49-4A3B-9902-13DF09CE7B9E}" destId="{F09B29C9-E434-4935-9D97-867A34CE1792}" srcOrd="2" destOrd="0" parTransId="{C33FB7E4-B3B6-434C-B1F1-F4F0BCD9904B}" sibTransId="{43E9F5BC-0EAB-4452-860B-9EEABE4B593E}"/>
    <dgm:cxn modelId="{8C3F170A-EBE8-4F23-9DAE-FF19EDF4C173}" type="presOf" srcId="{103E0DB0-885F-4C97-9FD1-05DC1796D9FD}" destId="{997ACF53-7E05-4BD9-B71A-8231EE5538DF}" srcOrd="0" destOrd="0" presId="urn:microsoft.com/office/officeart/2005/8/layout/funnel1"/>
    <dgm:cxn modelId="{44F477B0-06D0-47F5-897E-406B38E7D9D5}" srcId="{0A2C5F95-AA49-4A3B-9902-13DF09CE7B9E}" destId="{D3250CF1-CB28-40D0-9D25-196AE7CC2E27}" srcOrd="0" destOrd="0" parTransId="{93EDF779-56CA-4270-BAB6-BECE2B3CC9C1}" sibTransId="{24A11AEE-1CE5-4F2D-8F4F-EABA527B4B6D}"/>
    <dgm:cxn modelId="{268A3ABB-460B-42B5-B141-AE0A59B191EF}" type="presOf" srcId="{D3250CF1-CB28-40D0-9D25-196AE7CC2E27}" destId="{AAF563C1-BF40-4BDA-A916-1C067F585933}" srcOrd="0" destOrd="0" presId="urn:microsoft.com/office/officeart/2005/8/layout/funnel1"/>
    <dgm:cxn modelId="{F96FADBE-D20D-4AB3-8F9E-2AF8360CFFD8}" type="presOf" srcId="{0A2C5F95-AA49-4A3B-9902-13DF09CE7B9E}" destId="{F84B7204-1E47-453C-ACE1-E524C89D7D59}" srcOrd="0" destOrd="0" presId="urn:microsoft.com/office/officeart/2005/8/layout/funnel1"/>
    <dgm:cxn modelId="{2D93A4CF-E43A-4E96-9C9F-DDC4FA7C3DA8}" type="presOf" srcId="{F09B29C9-E434-4935-9D97-867A34CE1792}" destId="{D45A6235-AB29-4633-B2FA-5E03B3B6827B}" srcOrd="0" destOrd="0" presId="urn:microsoft.com/office/officeart/2005/8/layout/funnel1"/>
    <dgm:cxn modelId="{7F01E4EC-87AD-46E0-A601-5B3DC5AD1304}" srcId="{0A2C5F95-AA49-4A3B-9902-13DF09CE7B9E}" destId="{103E0DB0-885F-4C97-9FD1-05DC1796D9FD}" srcOrd="1" destOrd="0" parTransId="{A6C0073B-810A-495B-BF6B-2BC04A0996DC}" sibTransId="{2186FB57-2979-4963-8109-F15CFBD27E61}"/>
    <dgm:cxn modelId="{6F1BAEF3-3E7F-46A9-8C4E-AC6B04550288}" type="presParOf" srcId="{F84B7204-1E47-453C-ACE1-E524C89D7D59}" destId="{71825D16-AC0D-4B5A-88F3-3BF42427FC0A}" srcOrd="0" destOrd="0" presId="urn:microsoft.com/office/officeart/2005/8/layout/funnel1"/>
    <dgm:cxn modelId="{C76A641B-D38E-4CA4-966D-3BEF83E9CE50}" type="presParOf" srcId="{F84B7204-1E47-453C-ACE1-E524C89D7D59}" destId="{0C0E5FDE-422C-406C-997B-39984571240D}" srcOrd="1" destOrd="0" presId="urn:microsoft.com/office/officeart/2005/8/layout/funnel1"/>
    <dgm:cxn modelId="{C5C47514-732A-4C2F-A62B-547CD8F6C6DA}" type="presParOf" srcId="{F84B7204-1E47-453C-ACE1-E524C89D7D59}" destId="{D45A6235-AB29-4633-B2FA-5E03B3B6827B}" srcOrd="2" destOrd="0" presId="urn:microsoft.com/office/officeart/2005/8/layout/funnel1"/>
    <dgm:cxn modelId="{2C60D73B-17FB-42F6-88E3-4C6875567474}" type="presParOf" srcId="{F84B7204-1E47-453C-ACE1-E524C89D7D59}" destId="{997ACF53-7E05-4BD9-B71A-8231EE5538DF}" srcOrd="3" destOrd="0" presId="urn:microsoft.com/office/officeart/2005/8/layout/funnel1"/>
    <dgm:cxn modelId="{C7DEEF9B-4044-4552-ADE9-0698333E174F}" type="presParOf" srcId="{F84B7204-1E47-453C-ACE1-E524C89D7D59}" destId="{AAF563C1-BF40-4BDA-A916-1C067F585933}" srcOrd="4" destOrd="0" presId="urn:microsoft.com/office/officeart/2005/8/layout/funnel1"/>
    <dgm:cxn modelId="{810DDDF0-85BD-40B7-8428-3A55BA20DE1F}" type="presParOf" srcId="{F84B7204-1E47-453C-ACE1-E524C89D7D59}" destId="{BD6E1B7E-0668-4675-B6B8-CD263AE3D134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ACD034-520B-406A-9EDE-EF15AF43E922}">
      <dsp:nvSpPr>
        <dsp:cNvPr id="0" name=""/>
        <dsp:cNvSpPr/>
      </dsp:nvSpPr>
      <dsp:spPr>
        <a:xfrm>
          <a:off x="2674" y="125801"/>
          <a:ext cx="5473723" cy="85263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7515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500" kern="1200">
            <a:latin typeface="Avenir Book" panose="02000503020000020003"/>
          </a:endParaRPr>
        </a:p>
      </dsp:txBody>
      <dsp:txXfrm>
        <a:off x="2674" y="125801"/>
        <a:ext cx="5473723" cy="852630"/>
      </dsp:txXfrm>
    </dsp:sp>
    <dsp:sp modelId="{CDDD4FE7-A0BA-46D7-8223-31251519A5FD}">
      <dsp:nvSpPr>
        <dsp:cNvPr id="0" name=""/>
        <dsp:cNvSpPr/>
      </dsp:nvSpPr>
      <dsp:spPr>
        <a:xfrm>
          <a:off x="0" y="2643"/>
          <a:ext cx="596841" cy="895261"/>
        </a:xfrm>
        <a:prstGeom prst="rect">
          <a:avLst/>
        </a:prstGeom>
        <a:blipFill rotWithShape="1">
          <a:blip xmlns:r="http://schemas.openxmlformats.org/officeDocument/2006/relationships" r:embed="rId1" cstate="print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ACD034-520B-406A-9EDE-EF15AF43E922}">
      <dsp:nvSpPr>
        <dsp:cNvPr id="0" name=""/>
        <dsp:cNvSpPr/>
      </dsp:nvSpPr>
      <dsp:spPr>
        <a:xfrm>
          <a:off x="639754" y="133063"/>
          <a:ext cx="4379920" cy="68225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111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500" kern="1200">
            <a:latin typeface="Avenir Book" panose="02000503020000020003"/>
          </a:endParaRPr>
        </a:p>
      </dsp:txBody>
      <dsp:txXfrm>
        <a:off x="639754" y="133063"/>
        <a:ext cx="4379920" cy="682251"/>
      </dsp:txXfrm>
    </dsp:sp>
    <dsp:sp modelId="{CDDD4FE7-A0BA-46D7-8223-31251519A5FD}">
      <dsp:nvSpPr>
        <dsp:cNvPr id="0" name=""/>
        <dsp:cNvSpPr/>
      </dsp:nvSpPr>
      <dsp:spPr>
        <a:xfrm>
          <a:off x="0" y="0"/>
          <a:ext cx="599395" cy="784260"/>
        </a:xfrm>
        <a:prstGeom prst="rect">
          <a:avLst/>
        </a:prstGeom>
        <a:blipFill rotWithShape="1">
          <a:blip xmlns:r="http://schemas.openxmlformats.org/officeDocument/2006/relationships" r:embed="rId1" cstate="print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ACD034-520B-406A-9EDE-EF15AF43E922}">
      <dsp:nvSpPr>
        <dsp:cNvPr id="0" name=""/>
        <dsp:cNvSpPr/>
      </dsp:nvSpPr>
      <dsp:spPr>
        <a:xfrm>
          <a:off x="156826" y="160117"/>
          <a:ext cx="5188854" cy="82095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6063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500" kern="1200">
            <a:latin typeface="Avenir Book" panose="02000503020000020003"/>
          </a:endParaRPr>
        </a:p>
      </dsp:txBody>
      <dsp:txXfrm>
        <a:off x="156826" y="160117"/>
        <a:ext cx="5188854" cy="820958"/>
      </dsp:txXfrm>
    </dsp:sp>
    <dsp:sp modelId="{CDDD4FE7-A0BA-46D7-8223-31251519A5FD}">
      <dsp:nvSpPr>
        <dsp:cNvPr id="0" name=""/>
        <dsp:cNvSpPr/>
      </dsp:nvSpPr>
      <dsp:spPr>
        <a:xfrm>
          <a:off x="0" y="0"/>
          <a:ext cx="693277" cy="943707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19000" r="-1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25D16-AC0D-4B5A-88F3-3BF42427FC0A}">
      <dsp:nvSpPr>
        <dsp:cNvPr id="0" name=""/>
        <dsp:cNvSpPr/>
      </dsp:nvSpPr>
      <dsp:spPr>
        <a:xfrm>
          <a:off x="1872826" y="220133"/>
          <a:ext cx="4368800" cy="1517226"/>
        </a:xfrm>
        <a:prstGeom prst="ellipse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0E5FDE-422C-406C-997B-39984571240D}">
      <dsp:nvSpPr>
        <dsp:cNvPr id="0" name=""/>
        <dsp:cNvSpPr/>
      </dsp:nvSpPr>
      <dsp:spPr>
        <a:xfrm>
          <a:off x="3640666" y="3935306"/>
          <a:ext cx="846666" cy="541866"/>
        </a:xfrm>
        <a:prstGeom prst="down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5A6235-AB29-4633-B2FA-5E03B3B6827B}">
      <dsp:nvSpPr>
        <dsp:cNvPr id="0" name=""/>
        <dsp:cNvSpPr/>
      </dsp:nvSpPr>
      <dsp:spPr>
        <a:xfrm>
          <a:off x="2031999" y="4368800"/>
          <a:ext cx="4064000" cy="101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400" kern="1200" dirty="0">
              <a:latin typeface="Avenir Book" panose="02000503020000020003"/>
            </a:rPr>
            <a:t>Total 786 solicitudes gestionadas</a:t>
          </a:r>
        </a:p>
      </dsp:txBody>
      <dsp:txXfrm>
        <a:off x="2031999" y="4368800"/>
        <a:ext cx="4064000" cy="1016000"/>
      </dsp:txXfrm>
    </dsp:sp>
    <dsp:sp modelId="{997ACF53-7E05-4BD9-B71A-8231EE5538DF}">
      <dsp:nvSpPr>
        <dsp:cNvPr id="0" name=""/>
        <dsp:cNvSpPr/>
      </dsp:nvSpPr>
      <dsp:spPr>
        <a:xfrm>
          <a:off x="2208224" y="158311"/>
          <a:ext cx="1957380" cy="1524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400" b="1" kern="1200" dirty="0">
              <a:latin typeface="Avenir Book" panose="02000503020000020003"/>
            </a:rPr>
            <a:t>315 </a:t>
          </a:r>
          <a:r>
            <a:rPr lang="es-CO" sz="1400" kern="1200" dirty="0">
              <a:latin typeface="Avenir Book" panose="02000503020000020003"/>
            </a:rPr>
            <a:t>Clasificadas en las modalidades del Derecho de Petición.</a:t>
          </a:r>
        </a:p>
      </dsp:txBody>
      <dsp:txXfrm>
        <a:off x="2494876" y="381496"/>
        <a:ext cx="1384076" cy="1077630"/>
      </dsp:txXfrm>
    </dsp:sp>
    <dsp:sp modelId="{AAF563C1-BF40-4BDA-A916-1C067F585933}">
      <dsp:nvSpPr>
        <dsp:cNvPr id="0" name=""/>
        <dsp:cNvSpPr/>
      </dsp:nvSpPr>
      <dsp:spPr>
        <a:xfrm>
          <a:off x="3685299" y="1315161"/>
          <a:ext cx="2004303" cy="1524000"/>
        </a:xfrm>
        <a:prstGeom prst="ellipse">
          <a:avLst/>
        </a:prstGeom>
        <a:solidFill>
          <a:schemeClr val="accent5">
            <a:hueOff val="-8952521"/>
            <a:satOff val="9064"/>
            <a:lumOff val="9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400" b="1" kern="1200" dirty="0">
              <a:latin typeface="Avenir Book" panose="02000503020000020003"/>
            </a:rPr>
            <a:t>471 </a:t>
          </a:r>
          <a:r>
            <a:rPr lang="es-CO" sz="1600" kern="1200" dirty="0">
              <a:latin typeface="Avenir Book" panose="02000503020000020003"/>
            </a:rPr>
            <a:t>Informativas, Judiciales, Contractuales, entre otras. </a:t>
          </a:r>
        </a:p>
      </dsp:txBody>
      <dsp:txXfrm>
        <a:off x="3978822" y="1538346"/>
        <a:ext cx="1417257" cy="1077630"/>
      </dsp:txXfrm>
    </dsp:sp>
    <dsp:sp modelId="{BD6E1B7E-0668-4675-B6B8-CD263AE3D134}">
      <dsp:nvSpPr>
        <dsp:cNvPr id="0" name=""/>
        <dsp:cNvSpPr/>
      </dsp:nvSpPr>
      <dsp:spPr>
        <a:xfrm>
          <a:off x="1693333" y="33866"/>
          <a:ext cx="4741333" cy="3793066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0B945-23E7-9A41-B05F-5949DB5E2A8A}" type="datetimeFigureOut">
              <a:rPr lang="es-ES_tradnl" smtClean="0"/>
              <a:t>13/8/26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CF1D47-211A-C142-BEE5-AEBEDC32BBB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37534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F1D47-211A-C142-BEE5-AEBEDC32BBB5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30774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F1D47-211A-C142-BEE5-AEBEDC32BBB5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32351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F1D47-211A-C142-BEE5-AEBEDC32BBB5}" type="slidenum">
              <a:rPr lang="es-ES_tradnl" smtClean="0"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72404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/>
              <a:t>z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F1D47-211A-C142-BEE5-AEBEDC32BBB5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9398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EFC69B7B-D4C7-B94D-8A2C-E0D55D1F41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88"/>
          <a:stretch/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3ECC5AB-0606-A241-BCED-FA8A9FE60214}"/>
              </a:ext>
            </a:extLst>
          </p:cNvPr>
          <p:cNvSpPr/>
          <p:nvPr userDrawn="1"/>
        </p:nvSpPr>
        <p:spPr>
          <a:xfrm>
            <a:off x="0" y="4064000"/>
            <a:ext cx="12192000" cy="2812688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80000"/>
                </a:schemeClr>
              </a:gs>
              <a:gs pos="48000">
                <a:schemeClr val="tx1">
                  <a:alpha val="40000"/>
                </a:schemeClr>
              </a:gs>
              <a:gs pos="100000">
                <a:schemeClr val="accent1">
                  <a:alpha val="0"/>
                  <a:lumMod val="44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C2D3EA7-57F3-9047-98FA-50F20FBAAC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25891" y="447063"/>
            <a:ext cx="2314554" cy="835394"/>
          </a:xfrm>
          <a:prstGeom prst="rect">
            <a:avLst/>
          </a:prstGeom>
          <a:effectLst>
            <a:outerShdw blurRad="88900" dir="16200000" rotWithShape="0">
              <a:prstClr val="black">
                <a:alpha val="37000"/>
              </a:prstClr>
            </a:outerShdw>
          </a:effec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4CBCF496-90BF-FB42-BCC7-08B86131C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224" y="4410635"/>
            <a:ext cx="10515600" cy="1492624"/>
          </a:xfrm>
        </p:spPr>
        <p:txBody>
          <a:bodyPr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3176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 de contenid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0977516-35AB-AF45-8212-67B970D57F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5448"/>
          <a:stretch/>
        </p:blipFill>
        <p:spPr>
          <a:xfrm>
            <a:off x="0" y="-7541"/>
            <a:ext cx="12192000" cy="6865541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B9FA98E6-41DA-3743-8BBB-63C6A60560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7526" y="190638"/>
            <a:ext cx="1478943" cy="53379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E9358AA6-ACA9-5743-940D-709B3600D2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0692" r="32290" b="42191"/>
          <a:stretch/>
        </p:blipFill>
        <p:spPr>
          <a:xfrm>
            <a:off x="-1" y="3682158"/>
            <a:ext cx="12192001" cy="315114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54844" y="1605567"/>
            <a:ext cx="9144000" cy="919038"/>
          </a:xfrm>
        </p:spPr>
        <p:txBody>
          <a:bodyPr anchor="b">
            <a:normAutofit/>
          </a:bodyPr>
          <a:lstStyle>
            <a:lvl1pPr algn="l">
              <a:defRPr sz="4400" b="0">
                <a:solidFill>
                  <a:schemeClr val="accent1"/>
                </a:solidFill>
              </a:defRPr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8" name="Google Shape;48;p8"/>
          <p:cNvSpPr txBox="1">
            <a:spLocks noGrp="1"/>
          </p:cNvSpPr>
          <p:nvPr>
            <p:ph type="body" idx="13"/>
          </p:nvPr>
        </p:nvSpPr>
        <p:spPr>
          <a:xfrm>
            <a:off x="5211961" y="3434668"/>
            <a:ext cx="2360758" cy="41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2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  <a:cs typeface="Avenir Medium" panose="02000503020000020003" pitchFamily="2" charset="0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9" name="Google Shape;51;p8"/>
          <p:cNvSpPr txBox="1">
            <a:spLocks noGrp="1"/>
          </p:cNvSpPr>
          <p:nvPr>
            <p:ph type="body" idx="2"/>
          </p:nvPr>
        </p:nvSpPr>
        <p:spPr>
          <a:xfrm>
            <a:off x="5211522" y="2986276"/>
            <a:ext cx="2360758" cy="41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2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  <a:cs typeface="Avenir Medium" panose="02000503020000020003" pitchFamily="2" charset="0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52;p8"/>
          <p:cNvSpPr txBox="1">
            <a:spLocks noGrp="1"/>
          </p:cNvSpPr>
          <p:nvPr>
            <p:ph type="body" idx="3"/>
          </p:nvPr>
        </p:nvSpPr>
        <p:spPr>
          <a:xfrm>
            <a:off x="5211961" y="3873704"/>
            <a:ext cx="2360758" cy="41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2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  <a:cs typeface="Avenir Medium" panose="02000503020000020003" pitchFamily="2" charset="0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53;p8"/>
          <p:cNvSpPr txBox="1">
            <a:spLocks noGrp="1"/>
          </p:cNvSpPr>
          <p:nvPr>
            <p:ph type="body" idx="4"/>
          </p:nvPr>
        </p:nvSpPr>
        <p:spPr>
          <a:xfrm>
            <a:off x="5211961" y="4354931"/>
            <a:ext cx="2360758" cy="41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2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  <a:cs typeface="Avenir Medium" panose="02000503020000020003" pitchFamily="2" charset="0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54;p8"/>
          <p:cNvSpPr txBox="1">
            <a:spLocks noGrp="1"/>
          </p:cNvSpPr>
          <p:nvPr>
            <p:ph type="body" idx="5" hasCustomPrompt="1"/>
          </p:nvPr>
        </p:nvSpPr>
        <p:spPr>
          <a:xfrm>
            <a:off x="3739794" y="2914270"/>
            <a:ext cx="1472168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2800" b="0" i="0">
                <a:solidFill>
                  <a:schemeClr val="accent1"/>
                </a:solidFill>
                <a:latin typeface="+mj-lt"/>
                <a:ea typeface="Montserrat Medium" charset="0"/>
                <a:cs typeface="Montserrat Medium" charset="0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r>
              <a:rPr lang="es-ES"/>
              <a:t>1</a:t>
            </a:r>
            <a:endParaRPr/>
          </a:p>
        </p:txBody>
      </p:sp>
      <p:sp>
        <p:nvSpPr>
          <p:cNvPr id="13" name="Google Shape;55;p8"/>
          <p:cNvSpPr txBox="1">
            <a:spLocks noGrp="1"/>
          </p:cNvSpPr>
          <p:nvPr>
            <p:ph type="body" idx="6"/>
          </p:nvPr>
        </p:nvSpPr>
        <p:spPr>
          <a:xfrm>
            <a:off x="8529664" y="3421459"/>
            <a:ext cx="2360758" cy="41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2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  <a:cs typeface="Avenir Medium" panose="02000503020000020003" pitchFamily="2" charset="0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56;p8"/>
          <p:cNvSpPr txBox="1">
            <a:spLocks noGrp="1"/>
          </p:cNvSpPr>
          <p:nvPr>
            <p:ph type="body" idx="7" hasCustomPrompt="1"/>
          </p:nvPr>
        </p:nvSpPr>
        <p:spPr>
          <a:xfrm>
            <a:off x="3739793" y="3383935"/>
            <a:ext cx="1472168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2800" b="0" i="0">
                <a:solidFill>
                  <a:schemeClr val="accent1"/>
                </a:solidFill>
                <a:latin typeface="+mj-lt"/>
                <a:ea typeface="Montserrat Medium" charset="0"/>
                <a:cs typeface="Montserrat Medium" charset="0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r>
              <a:rPr lang="es-ES"/>
              <a:t>2</a:t>
            </a:r>
            <a:endParaRPr/>
          </a:p>
        </p:txBody>
      </p:sp>
      <p:sp>
        <p:nvSpPr>
          <p:cNvPr id="15" name="Google Shape;57;p8"/>
          <p:cNvSpPr txBox="1">
            <a:spLocks noGrp="1"/>
          </p:cNvSpPr>
          <p:nvPr>
            <p:ph type="body" idx="8" hasCustomPrompt="1"/>
          </p:nvPr>
        </p:nvSpPr>
        <p:spPr>
          <a:xfrm>
            <a:off x="3740520" y="3819260"/>
            <a:ext cx="1472168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2800" b="0" i="0">
                <a:solidFill>
                  <a:schemeClr val="accent1"/>
                </a:solidFill>
                <a:latin typeface="+mj-lt"/>
                <a:ea typeface="Montserrat Medium" charset="0"/>
                <a:cs typeface="Montserrat Medium" charset="0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r>
              <a:rPr lang="es-ES"/>
              <a:t>3</a:t>
            </a:r>
            <a:endParaRPr/>
          </a:p>
        </p:txBody>
      </p:sp>
      <p:sp>
        <p:nvSpPr>
          <p:cNvPr id="16" name="Google Shape;58;p8"/>
          <p:cNvSpPr txBox="1">
            <a:spLocks noGrp="1"/>
          </p:cNvSpPr>
          <p:nvPr>
            <p:ph type="body" idx="9" hasCustomPrompt="1"/>
          </p:nvPr>
        </p:nvSpPr>
        <p:spPr>
          <a:xfrm>
            <a:off x="3740520" y="4301706"/>
            <a:ext cx="1472168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400"/>
              <a:buNone/>
              <a:defRPr sz="2800" b="0" i="0">
                <a:solidFill>
                  <a:schemeClr val="accent1"/>
                </a:solidFill>
                <a:latin typeface="+mj-lt"/>
                <a:ea typeface="Montserrat Medium" charset="0"/>
                <a:cs typeface="Montserrat Medium" charset="0"/>
                <a:sym typeface="Work Sans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9pPr>
          </a:lstStyle>
          <a:p>
            <a:r>
              <a:rPr lang="es-ES"/>
              <a:t>4</a:t>
            </a:r>
            <a:endParaRPr/>
          </a:p>
        </p:txBody>
      </p:sp>
      <p:sp>
        <p:nvSpPr>
          <p:cNvPr id="17" name="Google Shape;59;p8"/>
          <p:cNvSpPr txBox="1">
            <a:spLocks noGrp="1"/>
          </p:cNvSpPr>
          <p:nvPr>
            <p:ph type="body" idx="14"/>
          </p:nvPr>
        </p:nvSpPr>
        <p:spPr>
          <a:xfrm>
            <a:off x="8529225" y="2977909"/>
            <a:ext cx="2360758" cy="41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2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  <a:cs typeface="Avenir Medium" panose="02000503020000020003" pitchFamily="2" charset="0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60;p8"/>
          <p:cNvSpPr txBox="1">
            <a:spLocks noGrp="1"/>
          </p:cNvSpPr>
          <p:nvPr>
            <p:ph type="body" idx="15"/>
          </p:nvPr>
        </p:nvSpPr>
        <p:spPr>
          <a:xfrm>
            <a:off x="8529664" y="3865337"/>
            <a:ext cx="2360758" cy="41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2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  <a:cs typeface="Avenir Medium" panose="02000503020000020003" pitchFamily="2" charset="0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61;p8"/>
          <p:cNvSpPr txBox="1">
            <a:spLocks noGrp="1"/>
          </p:cNvSpPr>
          <p:nvPr>
            <p:ph type="body" idx="16"/>
          </p:nvPr>
        </p:nvSpPr>
        <p:spPr>
          <a:xfrm>
            <a:off x="8528777" y="4346564"/>
            <a:ext cx="2360758" cy="41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2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  <a:cs typeface="Avenir Medium" panose="02000503020000020003" pitchFamily="2" charset="0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62;p8"/>
          <p:cNvSpPr txBox="1">
            <a:spLocks noGrp="1"/>
          </p:cNvSpPr>
          <p:nvPr>
            <p:ph type="body" idx="17" hasCustomPrompt="1"/>
          </p:nvPr>
        </p:nvSpPr>
        <p:spPr>
          <a:xfrm>
            <a:off x="7316039" y="2926008"/>
            <a:ext cx="1221787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2800" b="0" i="0">
                <a:solidFill>
                  <a:schemeClr val="accent1"/>
                </a:solidFill>
                <a:latin typeface="+mj-lt"/>
                <a:ea typeface="Montserrat Medium" charset="0"/>
                <a:cs typeface="Montserrat Medium" charset="0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r>
              <a:rPr lang="es-ES"/>
              <a:t>5</a:t>
            </a:r>
            <a:endParaRPr/>
          </a:p>
        </p:txBody>
      </p:sp>
      <p:sp>
        <p:nvSpPr>
          <p:cNvPr id="21" name="Google Shape;63;p8"/>
          <p:cNvSpPr txBox="1">
            <a:spLocks noGrp="1"/>
          </p:cNvSpPr>
          <p:nvPr>
            <p:ph type="body" idx="18" hasCustomPrompt="1"/>
          </p:nvPr>
        </p:nvSpPr>
        <p:spPr>
          <a:xfrm>
            <a:off x="7316038" y="3395673"/>
            <a:ext cx="1221787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2800" b="0" i="0">
                <a:solidFill>
                  <a:schemeClr val="accent1"/>
                </a:solidFill>
                <a:latin typeface="+mj-lt"/>
                <a:ea typeface="Montserrat Medium" charset="0"/>
                <a:cs typeface="Montserrat Medium" charset="0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r>
              <a:rPr lang="es-ES"/>
              <a:t>6</a:t>
            </a:r>
            <a:endParaRPr/>
          </a:p>
        </p:txBody>
      </p:sp>
      <p:sp>
        <p:nvSpPr>
          <p:cNvPr id="22" name="Google Shape;64;p8"/>
          <p:cNvSpPr txBox="1">
            <a:spLocks noGrp="1"/>
          </p:cNvSpPr>
          <p:nvPr>
            <p:ph type="body" idx="19" hasCustomPrompt="1"/>
          </p:nvPr>
        </p:nvSpPr>
        <p:spPr>
          <a:xfrm>
            <a:off x="7316765" y="3830998"/>
            <a:ext cx="1221787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2800" b="0" i="0">
                <a:solidFill>
                  <a:schemeClr val="accent1"/>
                </a:solidFill>
                <a:latin typeface="+mj-lt"/>
                <a:ea typeface="Montserrat Medium" charset="0"/>
                <a:cs typeface="Montserrat Medium" charset="0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r>
              <a:rPr lang="es-ES"/>
              <a:t>7</a:t>
            </a:r>
            <a:endParaRPr/>
          </a:p>
        </p:txBody>
      </p:sp>
      <p:sp>
        <p:nvSpPr>
          <p:cNvPr id="23" name="Google Shape;65;p8"/>
          <p:cNvSpPr txBox="1">
            <a:spLocks noGrp="1"/>
          </p:cNvSpPr>
          <p:nvPr>
            <p:ph type="body" idx="20" hasCustomPrompt="1"/>
          </p:nvPr>
        </p:nvSpPr>
        <p:spPr>
          <a:xfrm>
            <a:off x="7316765" y="4306548"/>
            <a:ext cx="1221787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2800" b="0" i="0">
                <a:solidFill>
                  <a:schemeClr val="accent1"/>
                </a:solidFill>
                <a:latin typeface="+mj-lt"/>
                <a:ea typeface="Montserrat Medium" charset="0"/>
                <a:cs typeface="Montserrat Medium" charset="0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r>
              <a:rPr lang="es-ES"/>
              <a:t>8</a:t>
            </a:r>
            <a:endParaRPr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479E606-F3C9-7446-997C-96843C5C561A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s-CO" b="1">
                <a:solidFill>
                  <a:schemeClr val="accent1"/>
                </a:solidFill>
                <a:latin typeface="Avenir Black" panose="02000503020000020003" pitchFamily="2" charset="0"/>
              </a:rPr>
              <a:t>/// </a:t>
            </a:r>
            <a:r>
              <a:rPr lang="es-ES_tradnl" sz="1000">
                <a:solidFill>
                  <a:schemeClr val="bg1"/>
                </a:solidFill>
              </a:rPr>
              <a:t>clic para modificar el estilo de texto</a:t>
            </a:r>
            <a:endParaRPr lang="es-CO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 de conteni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E0D8D17-E802-0140-9433-7D1A33EF47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7622"/>
          <a:stretch/>
        </p:blipFill>
        <p:spPr>
          <a:xfrm>
            <a:off x="6128" y="-33327"/>
            <a:ext cx="12205340" cy="6866630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5E7B2771-C363-9A48-879E-9AD8FB0EAA97}"/>
              </a:ext>
            </a:extLst>
          </p:cNvPr>
          <p:cNvSpPr/>
          <p:nvPr userDrawn="1"/>
        </p:nvSpPr>
        <p:spPr>
          <a:xfrm>
            <a:off x="0" y="2524605"/>
            <a:ext cx="12192000" cy="4352083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80000"/>
                </a:schemeClr>
              </a:gs>
              <a:gs pos="48000">
                <a:schemeClr val="tx1">
                  <a:alpha val="40000"/>
                </a:schemeClr>
              </a:gs>
              <a:gs pos="100000">
                <a:schemeClr val="accent1">
                  <a:alpha val="0"/>
                  <a:lumMod val="44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B9FA98E6-41DA-3743-8BBB-63C6A60560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7526" y="190638"/>
            <a:ext cx="1478943" cy="53379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E9358AA6-ACA9-5743-940D-709B3600D2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0692" r="32290" b="42191"/>
          <a:stretch/>
        </p:blipFill>
        <p:spPr>
          <a:xfrm>
            <a:off x="9733" y="925048"/>
            <a:ext cx="12192001" cy="315114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54844" y="1605567"/>
            <a:ext cx="9144000" cy="919038"/>
          </a:xfrm>
        </p:spPr>
        <p:txBody>
          <a:bodyPr anchor="b">
            <a:normAutofit/>
          </a:bodyPr>
          <a:lstStyle>
            <a:lvl1pPr algn="l"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8" name="Google Shape;48;p8"/>
          <p:cNvSpPr txBox="1">
            <a:spLocks noGrp="1"/>
          </p:cNvSpPr>
          <p:nvPr>
            <p:ph type="body" idx="13"/>
          </p:nvPr>
        </p:nvSpPr>
        <p:spPr>
          <a:xfrm>
            <a:off x="5195509" y="4324726"/>
            <a:ext cx="2360758" cy="41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2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  <a:cs typeface="Avenir Medium" panose="02000503020000020003" pitchFamily="2" charset="0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9" name="Google Shape;51;p8"/>
          <p:cNvSpPr txBox="1">
            <a:spLocks noGrp="1"/>
          </p:cNvSpPr>
          <p:nvPr>
            <p:ph type="body" idx="2"/>
          </p:nvPr>
        </p:nvSpPr>
        <p:spPr>
          <a:xfrm>
            <a:off x="5195070" y="3876334"/>
            <a:ext cx="2360758" cy="41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2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  <a:cs typeface="Avenir Medium" panose="02000503020000020003" pitchFamily="2" charset="0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52;p8"/>
          <p:cNvSpPr txBox="1">
            <a:spLocks noGrp="1"/>
          </p:cNvSpPr>
          <p:nvPr>
            <p:ph type="body" idx="3"/>
          </p:nvPr>
        </p:nvSpPr>
        <p:spPr>
          <a:xfrm>
            <a:off x="5195509" y="4763762"/>
            <a:ext cx="2360758" cy="41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2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  <a:cs typeface="Avenir Medium" panose="02000503020000020003" pitchFamily="2" charset="0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53;p8"/>
          <p:cNvSpPr txBox="1">
            <a:spLocks noGrp="1"/>
          </p:cNvSpPr>
          <p:nvPr>
            <p:ph type="body" idx="4"/>
          </p:nvPr>
        </p:nvSpPr>
        <p:spPr>
          <a:xfrm>
            <a:off x="5195509" y="5244989"/>
            <a:ext cx="2360758" cy="41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2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  <a:cs typeface="Avenir Medium" panose="02000503020000020003" pitchFamily="2" charset="0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54;p8"/>
          <p:cNvSpPr txBox="1">
            <a:spLocks noGrp="1"/>
          </p:cNvSpPr>
          <p:nvPr>
            <p:ph type="body" idx="5" hasCustomPrompt="1"/>
          </p:nvPr>
        </p:nvSpPr>
        <p:spPr>
          <a:xfrm>
            <a:off x="3723342" y="3804328"/>
            <a:ext cx="1472168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2800" b="0" i="0">
                <a:solidFill>
                  <a:schemeClr val="accent1"/>
                </a:solidFill>
                <a:latin typeface="+mj-lt"/>
                <a:ea typeface="Montserrat Medium" charset="0"/>
                <a:cs typeface="Montserrat Medium" charset="0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r>
              <a:rPr lang="es-ES"/>
              <a:t>1</a:t>
            </a:r>
            <a:endParaRPr/>
          </a:p>
        </p:txBody>
      </p:sp>
      <p:sp>
        <p:nvSpPr>
          <p:cNvPr id="13" name="Google Shape;55;p8"/>
          <p:cNvSpPr txBox="1">
            <a:spLocks noGrp="1"/>
          </p:cNvSpPr>
          <p:nvPr>
            <p:ph type="body" idx="6"/>
          </p:nvPr>
        </p:nvSpPr>
        <p:spPr>
          <a:xfrm>
            <a:off x="8513212" y="4311517"/>
            <a:ext cx="2360758" cy="41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2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  <a:cs typeface="Avenir Medium" panose="02000503020000020003" pitchFamily="2" charset="0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56;p8"/>
          <p:cNvSpPr txBox="1">
            <a:spLocks noGrp="1"/>
          </p:cNvSpPr>
          <p:nvPr>
            <p:ph type="body" idx="7" hasCustomPrompt="1"/>
          </p:nvPr>
        </p:nvSpPr>
        <p:spPr>
          <a:xfrm>
            <a:off x="3723341" y="4273993"/>
            <a:ext cx="1472168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2800" b="0" i="0">
                <a:solidFill>
                  <a:schemeClr val="accent1"/>
                </a:solidFill>
                <a:latin typeface="+mj-lt"/>
                <a:ea typeface="Montserrat Medium" charset="0"/>
                <a:cs typeface="Montserrat Medium" charset="0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r>
              <a:rPr lang="es-ES"/>
              <a:t>2</a:t>
            </a:r>
            <a:endParaRPr/>
          </a:p>
        </p:txBody>
      </p:sp>
      <p:sp>
        <p:nvSpPr>
          <p:cNvPr id="15" name="Google Shape;57;p8"/>
          <p:cNvSpPr txBox="1">
            <a:spLocks noGrp="1"/>
          </p:cNvSpPr>
          <p:nvPr>
            <p:ph type="body" idx="8" hasCustomPrompt="1"/>
          </p:nvPr>
        </p:nvSpPr>
        <p:spPr>
          <a:xfrm>
            <a:off x="3724068" y="4709318"/>
            <a:ext cx="1472168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2800" b="0" i="0">
                <a:solidFill>
                  <a:schemeClr val="accent1"/>
                </a:solidFill>
                <a:latin typeface="+mj-lt"/>
                <a:ea typeface="Montserrat Medium" charset="0"/>
                <a:cs typeface="Montserrat Medium" charset="0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r>
              <a:rPr lang="es-ES"/>
              <a:t>3</a:t>
            </a:r>
            <a:endParaRPr/>
          </a:p>
        </p:txBody>
      </p:sp>
      <p:sp>
        <p:nvSpPr>
          <p:cNvPr id="16" name="Google Shape;58;p8"/>
          <p:cNvSpPr txBox="1">
            <a:spLocks noGrp="1"/>
          </p:cNvSpPr>
          <p:nvPr>
            <p:ph type="body" idx="9" hasCustomPrompt="1"/>
          </p:nvPr>
        </p:nvSpPr>
        <p:spPr>
          <a:xfrm>
            <a:off x="3724068" y="5191764"/>
            <a:ext cx="1472168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400"/>
              <a:buNone/>
              <a:defRPr sz="2800" b="0" i="0">
                <a:solidFill>
                  <a:schemeClr val="accent1"/>
                </a:solidFill>
                <a:latin typeface="+mj-lt"/>
                <a:ea typeface="Montserrat Medium" charset="0"/>
                <a:cs typeface="Montserrat Medium" charset="0"/>
                <a:sym typeface="Work Sans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Char char="•"/>
              <a:defRPr>
                <a:solidFill>
                  <a:srgbClr val="0054BC"/>
                </a:solidFill>
              </a:defRPr>
            </a:lvl9pPr>
          </a:lstStyle>
          <a:p>
            <a:r>
              <a:rPr lang="es-ES"/>
              <a:t>4</a:t>
            </a:r>
            <a:endParaRPr/>
          </a:p>
        </p:txBody>
      </p:sp>
      <p:sp>
        <p:nvSpPr>
          <p:cNvPr id="17" name="Google Shape;59;p8"/>
          <p:cNvSpPr txBox="1">
            <a:spLocks noGrp="1"/>
          </p:cNvSpPr>
          <p:nvPr>
            <p:ph type="body" idx="14"/>
          </p:nvPr>
        </p:nvSpPr>
        <p:spPr>
          <a:xfrm>
            <a:off x="8512773" y="3867967"/>
            <a:ext cx="2360758" cy="41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2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  <a:cs typeface="Avenir Medium" panose="02000503020000020003" pitchFamily="2" charset="0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60;p8"/>
          <p:cNvSpPr txBox="1">
            <a:spLocks noGrp="1"/>
          </p:cNvSpPr>
          <p:nvPr>
            <p:ph type="body" idx="15"/>
          </p:nvPr>
        </p:nvSpPr>
        <p:spPr>
          <a:xfrm>
            <a:off x="8513212" y="4755395"/>
            <a:ext cx="2360758" cy="41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2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  <a:cs typeface="Avenir Medium" panose="02000503020000020003" pitchFamily="2" charset="0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61;p8"/>
          <p:cNvSpPr txBox="1">
            <a:spLocks noGrp="1"/>
          </p:cNvSpPr>
          <p:nvPr>
            <p:ph type="body" idx="16"/>
          </p:nvPr>
        </p:nvSpPr>
        <p:spPr>
          <a:xfrm>
            <a:off x="8512325" y="5236622"/>
            <a:ext cx="2360758" cy="418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12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  <a:cs typeface="Avenir Medium" panose="02000503020000020003" pitchFamily="2" charset="0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62;p8"/>
          <p:cNvSpPr txBox="1">
            <a:spLocks noGrp="1"/>
          </p:cNvSpPr>
          <p:nvPr>
            <p:ph type="body" idx="17" hasCustomPrompt="1"/>
          </p:nvPr>
        </p:nvSpPr>
        <p:spPr>
          <a:xfrm>
            <a:off x="7299587" y="3816066"/>
            <a:ext cx="1221787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2800" b="0" i="0">
                <a:solidFill>
                  <a:schemeClr val="accent1"/>
                </a:solidFill>
                <a:latin typeface="+mj-lt"/>
                <a:ea typeface="Montserrat Medium" charset="0"/>
                <a:cs typeface="Montserrat Medium" charset="0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r>
              <a:rPr lang="es-ES"/>
              <a:t>5</a:t>
            </a:r>
            <a:endParaRPr/>
          </a:p>
        </p:txBody>
      </p:sp>
      <p:sp>
        <p:nvSpPr>
          <p:cNvPr id="21" name="Google Shape;63;p8"/>
          <p:cNvSpPr txBox="1">
            <a:spLocks noGrp="1"/>
          </p:cNvSpPr>
          <p:nvPr>
            <p:ph type="body" idx="18" hasCustomPrompt="1"/>
          </p:nvPr>
        </p:nvSpPr>
        <p:spPr>
          <a:xfrm>
            <a:off x="7299586" y="4285731"/>
            <a:ext cx="1221787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2800" b="0" i="0">
                <a:solidFill>
                  <a:schemeClr val="accent1"/>
                </a:solidFill>
                <a:latin typeface="+mj-lt"/>
                <a:ea typeface="Montserrat Medium" charset="0"/>
                <a:cs typeface="Montserrat Medium" charset="0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r>
              <a:rPr lang="es-ES"/>
              <a:t>6</a:t>
            </a:r>
            <a:endParaRPr/>
          </a:p>
        </p:txBody>
      </p:sp>
      <p:sp>
        <p:nvSpPr>
          <p:cNvPr id="22" name="Google Shape;64;p8"/>
          <p:cNvSpPr txBox="1">
            <a:spLocks noGrp="1"/>
          </p:cNvSpPr>
          <p:nvPr>
            <p:ph type="body" idx="19" hasCustomPrompt="1"/>
          </p:nvPr>
        </p:nvSpPr>
        <p:spPr>
          <a:xfrm>
            <a:off x="7300313" y="4721056"/>
            <a:ext cx="1221787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2800" b="0" i="0">
                <a:solidFill>
                  <a:schemeClr val="accent1"/>
                </a:solidFill>
                <a:latin typeface="+mj-lt"/>
                <a:ea typeface="Montserrat Medium" charset="0"/>
                <a:cs typeface="Montserrat Medium" charset="0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r>
              <a:rPr lang="es-ES"/>
              <a:t>7</a:t>
            </a:r>
            <a:endParaRPr/>
          </a:p>
        </p:txBody>
      </p:sp>
      <p:sp>
        <p:nvSpPr>
          <p:cNvPr id="23" name="Google Shape;65;p8"/>
          <p:cNvSpPr txBox="1">
            <a:spLocks noGrp="1"/>
          </p:cNvSpPr>
          <p:nvPr>
            <p:ph type="body" idx="20" hasCustomPrompt="1"/>
          </p:nvPr>
        </p:nvSpPr>
        <p:spPr>
          <a:xfrm>
            <a:off x="7300313" y="5196606"/>
            <a:ext cx="1221787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1000"/>
              <a:buNone/>
              <a:defRPr sz="2800" b="0" i="0">
                <a:solidFill>
                  <a:schemeClr val="accent1"/>
                </a:solidFill>
                <a:latin typeface="+mj-lt"/>
                <a:ea typeface="Montserrat Medium" charset="0"/>
                <a:cs typeface="Montserrat Medium" charset="0"/>
                <a:sym typeface="Work Sans"/>
              </a:defRPr>
            </a:lvl1pPr>
            <a:lvl2pPr marL="914400" lvl="1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2pPr>
            <a:lvl3pPr marL="1371600" lvl="2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3pPr>
            <a:lvl4pPr marL="1828800" lvl="3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5pPr>
            <a:lvl6pPr marL="2743200" lvl="5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6pPr>
            <a:lvl7pPr marL="3200400" lvl="6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7pPr>
            <a:lvl8pPr marL="3657600" lvl="7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8pPr>
            <a:lvl9pPr marL="4114800" lvl="8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000"/>
              <a:buChar char="•"/>
              <a:defRPr sz="1000">
                <a:solidFill>
                  <a:srgbClr val="0054BC"/>
                </a:solidFill>
              </a:defRPr>
            </a:lvl9pPr>
          </a:lstStyle>
          <a:p>
            <a:r>
              <a:rPr lang="es-ES"/>
              <a:t>8</a:t>
            </a:r>
            <a:endParaRPr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C068601-35B9-ED4E-AE59-EA2AF6865A7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s-CO" b="1">
                <a:solidFill>
                  <a:schemeClr val="accent1"/>
                </a:solidFill>
                <a:latin typeface="Avenir Black" panose="02000503020000020003" pitchFamily="2" charset="0"/>
              </a:rPr>
              <a:t>/// </a:t>
            </a:r>
            <a:r>
              <a:rPr lang="es-ES_tradnl" sz="1000">
                <a:solidFill>
                  <a:schemeClr val="bg1"/>
                </a:solidFill>
              </a:rPr>
              <a:t>clic para modificar el estilo de texto</a:t>
            </a:r>
            <a:endParaRPr lang="es-CO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557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7"/>
          <p:cNvSpPr>
            <a:spLocks noGrp="1"/>
          </p:cNvSpPr>
          <p:nvPr>
            <p:ph sz="quarter" idx="13" hasCustomPrompt="1"/>
          </p:nvPr>
        </p:nvSpPr>
        <p:spPr>
          <a:xfrm>
            <a:off x="1851025" y="2274888"/>
            <a:ext cx="8601075" cy="2557462"/>
          </a:xfrm>
        </p:spPr>
        <p:txBody>
          <a:bodyPr/>
          <a:lstStyle>
            <a:lvl1pPr marL="0" indent="0" algn="ctr">
              <a:buNone/>
              <a:defRPr sz="4400" b="0" i="0">
                <a:latin typeface="Avenir Light" panose="020B0402020203020204" pitchFamily="34" charset="77"/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es-ES_tradnl"/>
              <a:t>“Haga clic para modificar el estilo de texto del patrón”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97D2D06-41C6-B04C-8957-A3A7F86961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7853" t="59172"/>
          <a:stretch/>
        </p:blipFill>
        <p:spPr>
          <a:xfrm>
            <a:off x="0" y="4691269"/>
            <a:ext cx="2597406" cy="222551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779D1ED-9705-7347-871E-23123E73A0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56" t="20842" r="70883" b="45608"/>
          <a:stretch/>
        </p:blipFill>
        <p:spPr>
          <a:xfrm>
            <a:off x="6383867" y="0"/>
            <a:ext cx="5808133" cy="1828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74589" y="1825625"/>
            <a:ext cx="10779211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79E32AA-84C6-474F-988A-49BC62D3EC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4601" t="22110" r="21443" b="58503"/>
          <a:stretch/>
        </p:blipFill>
        <p:spPr>
          <a:xfrm>
            <a:off x="0" y="5820698"/>
            <a:ext cx="5122606" cy="1056762"/>
          </a:xfrm>
          <a:prstGeom prst="rect">
            <a:avLst/>
          </a:prstGeom>
        </p:spPr>
      </p:pic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34CC9C-52C9-944D-BE0D-85560B3B45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CO" b="1">
                <a:solidFill>
                  <a:schemeClr val="accent1"/>
                </a:solidFill>
                <a:latin typeface="Avenir Black" panose="02000503020000020003" pitchFamily="2" charset="0"/>
              </a:rPr>
              <a:t>/// </a:t>
            </a:r>
            <a:r>
              <a:rPr lang="es-ES_tradnl" sz="1000">
                <a:solidFill>
                  <a:schemeClr val="tx1">
                    <a:lumMod val="65000"/>
                    <a:lumOff val="35000"/>
                  </a:schemeClr>
                </a:solidFill>
              </a:rPr>
              <a:t>clic para modificar el estilo de texto</a:t>
            </a:r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8EDAD438-57F1-AB4A-88CD-068DA54CE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021" r="9741" b="50000"/>
          <a:stretch/>
        </p:blipFill>
        <p:spPr>
          <a:xfrm>
            <a:off x="0" y="4896787"/>
            <a:ext cx="12192000" cy="1961213"/>
          </a:xfrm>
          <a:prstGeom prst="rect">
            <a:avLst/>
          </a:prstGeom>
        </p:spPr>
      </p:pic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74589" y="1681163"/>
            <a:ext cx="52372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574590" y="2669458"/>
            <a:ext cx="5237276" cy="339055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2669458"/>
            <a:ext cx="4996562" cy="339055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2283A87C-6952-FE40-B7C6-DC2C63EEC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589" y="581648"/>
            <a:ext cx="10101031" cy="760207"/>
          </a:xfrm>
        </p:spPr>
        <p:txBody>
          <a:bodyPr/>
          <a:lstStyle>
            <a:lvl1pPr>
              <a:defRPr b="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F430CDA-A6AE-8744-9A75-8ABA01C67E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CO" b="1">
                <a:solidFill>
                  <a:schemeClr val="accent1"/>
                </a:solidFill>
                <a:latin typeface="Avenir Black" panose="02000503020000020003" pitchFamily="2" charset="0"/>
              </a:rPr>
              <a:t>/// </a:t>
            </a:r>
            <a:r>
              <a:rPr lang="es-ES_tradnl" sz="1000">
                <a:solidFill>
                  <a:schemeClr val="tx1">
                    <a:lumMod val="65000"/>
                    <a:lumOff val="35000"/>
                  </a:schemeClr>
                </a:solidFill>
              </a:rPr>
              <a:t>clic para modificar el estilo de texto</a:t>
            </a:r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0C9CDE0-AFE6-AA45-A1AA-D78AF2B5A0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1243"/>
          <a:stretch/>
        </p:blipFill>
        <p:spPr>
          <a:xfrm>
            <a:off x="1189544" y="0"/>
            <a:ext cx="11002456" cy="47735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1850" y="2315163"/>
            <a:ext cx="10515600" cy="2187095"/>
          </a:xfrm>
        </p:spPr>
        <p:txBody>
          <a:bodyPr anchor="ctr"/>
          <a:lstStyle>
            <a:lvl1pPr algn="ctr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897104" y="4589463"/>
            <a:ext cx="545034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DDDC6FD-EB31-2E45-859A-E7489267AF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3692" y="191557"/>
            <a:ext cx="1498275" cy="5407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one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574589" y="581648"/>
            <a:ext cx="10101031" cy="7602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_tradnl"/>
              <a:t>Clic para editar título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2B0A705-44B4-0A42-863C-71B7A07C17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890" b="2546"/>
          <a:stretch/>
        </p:blipFill>
        <p:spPr>
          <a:xfrm>
            <a:off x="0" y="2353475"/>
            <a:ext cx="12192000" cy="4652010"/>
          </a:xfrm>
          <a:prstGeom prst="rect">
            <a:avLst/>
          </a:prstGeom>
        </p:spPr>
      </p:pic>
      <p:sp>
        <p:nvSpPr>
          <p:cNvPr id="12" name="Marcador de texto 3"/>
          <p:cNvSpPr>
            <a:spLocks noGrp="1"/>
          </p:cNvSpPr>
          <p:nvPr>
            <p:ph type="body" sz="half" idx="2"/>
          </p:nvPr>
        </p:nvSpPr>
        <p:spPr>
          <a:xfrm>
            <a:off x="6491288" y="1493683"/>
            <a:ext cx="4976812" cy="198693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BDDC7EC-AFCC-6D48-9B00-2F24E101B8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31783" y="189541"/>
            <a:ext cx="1498275" cy="540772"/>
          </a:xfrm>
          <a:prstGeom prst="rect">
            <a:avLst/>
          </a:prstGeom>
        </p:spPr>
      </p:pic>
      <p:sp>
        <p:nvSpPr>
          <p:cNvPr id="7" name="Marcador de texto 3">
            <a:extLst>
              <a:ext uri="{FF2B5EF4-FFF2-40B4-BE49-F238E27FC236}">
                <a16:creationId xmlns:a16="http://schemas.microsoft.com/office/drawing/2014/main" id="{B62D749D-29B4-F841-8358-C75DCE88C3FC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74589" y="1519083"/>
            <a:ext cx="4976812" cy="198693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8" name="Marcador de texto 3">
            <a:extLst>
              <a:ext uri="{FF2B5EF4-FFF2-40B4-BE49-F238E27FC236}">
                <a16:creationId xmlns:a16="http://schemas.microsoft.com/office/drawing/2014/main" id="{1B084178-EC0B-024D-8824-7705931637F5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574589" y="4164893"/>
            <a:ext cx="4976812" cy="2181716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on graficas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0531591-317E-AE4D-8F0C-B8345B2DD4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871" r="12020"/>
          <a:stretch/>
        </p:blipFill>
        <p:spPr>
          <a:xfrm>
            <a:off x="0" y="308224"/>
            <a:ext cx="12192000" cy="477351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769A2C-969A-C54B-9BD8-7F9F3544B4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3692" y="188183"/>
            <a:ext cx="1498275" cy="540772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9" name="Marcador de contenido 8"/>
          <p:cNvSpPr>
            <a:spLocks noGrp="1"/>
          </p:cNvSpPr>
          <p:nvPr>
            <p:ph sz="quarter" idx="10" hasCustomPrompt="1"/>
          </p:nvPr>
        </p:nvSpPr>
        <p:spPr>
          <a:xfrm>
            <a:off x="574589" y="2755899"/>
            <a:ext cx="4695243" cy="3706813"/>
          </a:xfrm>
        </p:spPr>
        <p:txBody>
          <a:bodyPr/>
          <a:lstStyle>
            <a:lvl1pPr>
              <a:defRPr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  <a:lvl2pPr>
              <a:defRPr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2pPr>
            <a:lvl3pPr>
              <a:defRPr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3pPr>
            <a:lvl4pPr>
              <a:defRPr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4pPr>
            <a:lvl5pPr>
              <a:defRPr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8">
            <a:extLst>
              <a:ext uri="{FF2B5EF4-FFF2-40B4-BE49-F238E27FC236}">
                <a16:creationId xmlns:a16="http://schemas.microsoft.com/office/drawing/2014/main" id="{20576045-BFDB-9E48-9DEB-A464560F9AF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625104" y="2744535"/>
            <a:ext cx="4695243" cy="3706813"/>
          </a:xfrm>
        </p:spPr>
        <p:txBody>
          <a:bodyPr/>
          <a:lstStyle>
            <a:lvl1pPr>
              <a:defRPr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  <a:lvl2pPr>
              <a:defRPr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2pPr>
            <a:lvl3pPr>
              <a:defRPr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3pPr>
            <a:lvl4pPr>
              <a:defRPr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4pPr>
            <a:lvl5pPr>
              <a:defRPr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 y ti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48EF70A-C243-A845-86CC-964D4B1AD8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810" r="24080" b="62103"/>
          <a:stretch/>
        </p:blipFill>
        <p:spPr>
          <a:xfrm>
            <a:off x="-1" y="5048981"/>
            <a:ext cx="12192001" cy="180902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AC39C6F-CC96-944D-9A93-A680B4B84F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3692" y="191557"/>
            <a:ext cx="1498275" cy="54077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effectLst>
            <a:outerShdw blurRad="76200" dist="50800" dir="5400000" algn="ctr" rotWithShape="0">
              <a:srgbClr val="000000">
                <a:alpha val="43137"/>
              </a:srgb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_tradnl"/>
              <a:t>Clic para editar título</a:t>
            </a:r>
          </a:p>
        </p:txBody>
      </p:sp>
    </p:spTree>
    <p:extLst>
      <p:ext uri="{BB962C8B-B14F-4D97-AF65-F5344CB8AC3E}">
        <p14:creationId xmlns:p14="http://schemas.microsoft.com/office/powerpoint/2010/main" val="1424571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fo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0AD8519-BBD9-5C41-A3D8-0A86C07E79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5345" r="1152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7E39363-091B-0F4F-BEB3-D061B95C2D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4590" y="1814429"/>
            <a:ext cx="7260156" cy="4482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/>
              <a:t>Editar los estilos de texto del patrón</a:t>
            </a:r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7F95C25-443D-9E40-9AC3-F4B71CA4BD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3692" y="191557"/>
            <a:ext cx="1498275" cy="54077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594D156-B0C2-0346-9615-C5783F644F40}"/>
              </a:ext>
            </a:extLst>
          </p:cNvPr>
          <p:cNvSpPr txBox="1"/>
          <p:nvPr userDrawn="1"/>
        </p:nvSpPr>
        <p:spPr>
          <a:xfrm>
            <a:off x="9829801" y="5834861"/>
            <a:ext cx="1963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CO" sz="1200" i="1">
                <a:solidFill>
                  <a:schemeClr val="bg1"/>
                </a:solidFill>
                <a:latin typeface="Avenir Light" panose="020B0402020203020204" pitchFamily="34" charset="77"/>
              </a:rPr>
              <a:t>Pandion Haliaetus</a:t>
            </a:r>
          </a:p>
          <a:p>
            <a:pPr algn="l"/>
            <a:r>
              <a:rPr lang="es-CO" sz="1200" i="0">
                <a:solidFill>
                  <a:schemeClr val="bg1"/>
                </a:solidFill>
                <a:latin typeface="Avenir Light" panose="020B0402020203020204" pitchFamily="34" charset="77"/>
              </a:rPr>
              <a:t>Aguila Pescadora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fon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350D00CD-981E-B147-8AB1-586A08A69E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758" r="1065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574588" y="1825625"/>
            <a:ext cx="723937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7EEA2E8-3058-CB41-8117-33CA19E04D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3692" y="191557"/>
            <a:ext cx="1498275" cy="54077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9670ECA-4DC9-D140-AAC5-0F9C0183F349}"/>
              </a:ext>
            </a:extLst>
          </p:cNvPr>
          <p:cNvSpPr txBox="1"/>
          <p:nvPr userDrawn="1"/>
        </p:nvSpPr>
        <p:spPr>
          <a:xfrm>
            <a:off x="10469903" y="5372035"/>
            <a:ext cx="1552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CO" sz="1200" i="1">
                <a:solidFill>
                  <a:schemeClr val="bg1"/>
                </a:solidFill>
                <a:latin typeface="Avenir Light" panose="020B0402020203020204" pitchFamily="34" charset="77"/>
              </a:rPr>
              <a:t>Eudocimus Ruber</a:t>
            </a:r>
          </a:p>
          <a:p>
            <a:pPr algn="l"/>
            <a:r>
              <a:rPr lang="es-CO" sz="1200" i="0">
                <a:solidFill>
                  <a:schemeClr val="bg1"/>
                </a:solidFill>
                <a:latin typeface="Avenir Light" panose="020B0402020203020204" pitchFamily="34" charset="77"/>
              </a:rPr>
              <a:t>Corocora</a:t>
            </a:r>
          </a:p>
        </p:txBody>
      </p:sp>
    </p:spTree>
    <p:extLst>
      <p:ext uri="{BB962C8B-B14F-4D97-AF65-F5344CB8AC3E}">
        <p14:creationId xmlns:p14="http://schemas.microsoft.com/office/powerpoint/2010/main" val="3507103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fond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5D0681A4-8C0E-0D42-9B33-4936C7EFB7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BBF0755-990A-D24B-9B74-4ECBA4698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4589" y="581648"/>
            <a:ext cx="9433011" cy="760207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CO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B5AE237C-DB00-594B-AD6C-C4543CE9DB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676" y="1654175"/>
            <a:ext cx="8195614" cy="4540250"/>
          </a:xfrm>
        </p:spPr>
        <p:txBody>
          <a:bodyPr/>
          <a:lstStyle/>
          <a:p>
            <a:r>
              <a:rPr lang="es-ES"/>
              <a:t>Editar los estilos de texto del patrón</a:t>
            </a:r>
            <a:endParaRPr lang="es-CO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9DD5365-3A6A-9B4C-BF28-D271E80EAB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23790" y="189013"/>
            <a:ext cx="1502434" cy="54250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26B8A0B-A0B9-6C44-903D-0DC2897AE698}"/>
              </a:ext>
            </a:extLst>
          </p:cNvPr>
          <p:cNvSpPr txBox="1"/>
          <p:nvPr userDrawn="1"/>
        </p:nvSpPr>
        <p:spPr>
          <a:xfrm>
            <a:off x="9344966" y="5143435"/>
            <a:ext cx="1708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200" i="1">
                <a:solidFill>
                  <a:schemeClr val="bg1"/>
                </a:solidFill>
                <a:latin typeface="Avenir Light" panose="020B0402020203020204" pitchFamily="34" charset="77"/>
              </a:rPr>
              <a:t>Sicalis luteola</a:t>
            </a:r>
            <a:br>
              <a:rPr lang="es-CO" sz="1200" i="1">
                <a:solidFill>
                  <a:schemeClr val="bg1"/>
                </a:solidFill>
                <a:latin typeface="Avenir Light" panose="020B0402020203020204" pitchFamily="34" charset="77"/>
              </a:rPr>
            </a:br>
            <a:r>
              <a:rPr lang="es-CO" sz="1200">
                <a:solidFill>
                  <a:schemeClr val="bg1"/>
                </a:solidFill>
                <a:latin typeface="Avenir Light" panose="020B0402020203020204" pitchFamily="34" charset="77"/>
              </a:rPr>
              <a:t>Canario sabanero</a:t>
            </a:r>
          </a:p>
        </p:txBody>
      </p:sp>
    </p:spTree>
    <p:extLst>
      <p:ext uri="{BB962C8B-B14F-4D97-AF65-F5344CB8AC3E}">
        <p14:creationId xmlns:p14="http://schemas.microsoft.com/office/powerpoint/2010/main" val="1318557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- margar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EEAA694-4DB3-6343-9B5A-AA38FC4E48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42908" y="3052483"/>
            <a:ext cx="3349092" cy="380551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622FE54-BEE5-6C45-967E-05A46FB9BF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23F0B94-FEBB-FE4D-A2B8-F1ECB524A9BC}"/>
              </a:ext>
            </a:extLst>
          </p:cNvPr>
          <p:cNvSpPr txBox="1"/>
          <p:nvPr userDrawn="1"/>
        </p:nvSpPr>
        <p:spPr>
          <a:xfrm>
            <a:off x="9923928" y="4798501"/>
            <a:ext cx="1147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200">
                <a:latin typeface="Avenir Light" panose="020B0402020203020204" pitchFamily="34" charset="77"/>
              </a:rPr>
              <a:t>Margarita de Pantano</a:t>
            </a:r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DD2E6AF0-581F-274E-A9CE-CEBE2EDE64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676" y="1654175"/>
            <a:ext cx="8195614" cy="45402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s-ES"/>
              <a:t>Editar los estilos de texto del patrón</a:t>
            </a:r>
            <a:endParaRPr lang="es-CO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C94B7BED-106A-7044-983D-13FB4A33C63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CO" b="1">
                <a:solidFill>
                  <a:schemeClr val="accent1"/>
                </a:solidFill>
                <a:latin typeface="Avenir Black" panose="02000503020000020003" pitchFamily="2" charset="0"/>
              </a:rPr>
              <a:t>/// </a:t>
            </a:r>
            <a:r>
              <a:rPr lang="es-ES_tradnl" sz="1000">
                <a:solidFill>
                  <a:schemeClr val="tx1">
                    <a:lumMod val="65000"/>
                    <a:lumOff val="35000"/>
                  </a:schemeClr>
                </a:solidFill>
              </a:rPr>
              <a:t>clic para modificar el estilo de texto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11354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o - graf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62132" y="457200"/>
            <a:ext cx="4209894" cy="1600200"/>
          </a:xfrm>
        </p:spPr>
        <p:txBody>
          <a:bodyPr anchor="t">
            <a:normAutofit/>
          </a:bodyPr>
          <a:lstStyle>
            <a:lvl1pPr algn="l">
              <a:defRPr sz="44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530946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62132" y="2324099"/>
            <a:ext cx="4209894" cy="397279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B2776D-92AE-934B-9CEE-0CD0A823AA2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CO" b="1">
                <a:solidFill>
                  <a:schemeClr val="accent1"/>
                </a:solidFill>
                <a:latin typeface="Avenir Black" panose="02000503020000020003" pitchFamily="2" charset="0"/>
              </a:rPr>
              <a:t>/// </a:t>
            </a:r>
            <a:r>
              <a:rPr lang="es-ES_tradnl" sz="1000">
                <a:solidFill>
                  <a:schemeClr val="tx1">
                    <a:lumMod val="65000"/>
                    <a:lumOff val="35000"/>
                  </a:schemeClr>
                </a:solidFill>
              </a:rPr>
              <a:t>clic para modificar el estilo de texto</a:t>
            </a:r>
            <a:endParaRPr lang="es-CO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6161809" y="1"/>
            <a:ext cx="6030191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8D145E1A-F167-9244-8938-055FCD1A81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131" y="457200"/>
            <a:ext cx="4789357" cy="1600200"/>
          </a:xfrm>
        </p:spPr>
        <p:txBody>
          <a:bodyPr anchor="t">
            <a:normAutofit/>
          </a:bodyPr>
          <a:lstStyle>
            <a:lvl1pPr algn="l">
              <a:defRPr sz="44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6" name="Marcador de texto 3">
            <a:extLst>
              <a:ext uri="{FF2B5EF4-FFF2-40B4-BE49-F238E27FC236}">
                <a16:creationId xmlns:a16="http://schemas.microsoft.com/office/drawing/2014/main" id="{A5554B16-DCDC-AD4D-A512-7E27F4B254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2131" y="2324099"/>
            <a:ext cx="4789357" cy="397279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AC44B73-FA4A-CF41-A9EF-0A81537626C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CO" b="1">
                <a:solidFill>
                  <a:schemeClr val="accent1"/>
                </a:solidFill>
                <a:latin typeface="Avenir Black" panose="02000503020000020003" pitchFamily="2" charset="0"/>
              </a:rPr>
              <a:t>/// </a:t>
            </a:r>
            <a:r>
              <a:rPr lang="es-ES_tradnl" sz="1000">
                <a:solidFill>
                  <a:schemeClr val="tx1">
                    <a:lumMod val="65000"/>
                    <a:lumOff val="35000"/>
                  </a:schemeClr>
                </a:solidFill>
              </a:rPr>
              <a:t>clic para modificar el estilo de texto</a:t>
            </a:r>
            <a:endParaRPr lang="es-CO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xto - foto - 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31198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BCB8D8E-22B7-B24D-9930-08CD77282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62940" y="4265467"/>
            <a:ext cx="4103504" cy="25925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44045DE-ED26-CB44-B78E-03C5C363DB85}"/>
              </a:ext>
            </a:extLst>
          </p:cNvPr>
          <p:cNvSpPr txBox="1"/>
          <p:nvPr userDrawn="1"/>
        </p:nvSpPr>
        <p:spPr>
          <a:xfrm>
            <a:off x="8771157" y="5815772"/>
            <a:ext cx="2024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CO" sz="1200" i="1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Pyrocephalus Rubinus</a:t>
            </a:r>
          </a:p>
          <a:p>
            <a:pPr algn="l"/>
            <a:r>
              <a:rPr lang="es-CO" sz="120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Petirrojo Hembra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9690D6-66CE-2C4F-B2CB-5C959E11AF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CO" b="1">
                <a:solidFill>
                  <a:schemeClr val="accent1"/>
                </a:solidFill>
                <a:latin typeface="Avenir Black" panose="02000503020000020003" pitchFamily="2" charset="0"/>
              </a:rPr>
              <a:t>/// </a:t>
            </a:r>
            <a:r>
              <a:rPr lang="es-ES_tradnl" sz="1000">
                <a:solidFill>
                  <a:schemeClr val="tx1">
                    <a:lumMod val="65000"/>
                    <a:lumOff val="35000"/>
                  </a:schemeClr>
                </a:solidFill>
              </a:rPr>
              <a:t>clic para modificar el estilo de texto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694939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D08259E6-2156-E641-8D05-965D8D260D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87333" y="1568050"/>
            <a:ext cx="7591637" cy="471148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1D03FAF-3A27-EF47-815C-C39AC68B7A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0410" b="5087"/>
          <a:stretch/>
        </p:blipFill>
        <p:spPr>
          <a:xfrm>
            <a:off x="0" y="4458879"/>
            <a:ext cx="6608618" cy="240122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1F26BED-7EBA-B74F-A74B-E27588F7037B}"/>
              </a:ext>
            </a:extLst>
          </p:cNvPr>
          <p:cNvSpPr txBox="1"/>
          <p:nvPr userDrawn="1"/>
        </p:nvSpPr>
        <p:spPr>
          <a:xfrm>
            <a:off x="1488935" y="6216461"/>
            <a:ext cx="1815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200" i="1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Pyrocephalus Rubinus</a:t>
            </a:r>
          </a:p>
          <a:p>
            <a:pPr algn="r"/>
            <a:r>
              <a:rPr lang="es-CO" sz="120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Petirrojo Macho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579477-8CC8-2245-8091-509ACB185A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CO" b="1">
                <a:solidFill>
                  <a:schemeClr val="accent1"/>
                </a:solidFill>
                <a:latin typeface="Avenir Black" panose="02000503020000020003" pitchFamily="2" charset="0"/>
              </a:rPr>
              <a:t>/// </a:t>
            </a:r>
            <a:r>
              <a:rPr lang="es-ES_tradnl" sz="1000">
                <a:solidFill>
                  <a:schemeClr val="tx1">
                    <a:lumMod val="65000"/>
                    <a:lumOff val="35000"/>
                  </a:schemeClr>
                </a:solidFill>
              </a:rPr>
              <a:t>clic para modificar el estilo de texto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803384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co-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317690A-DD79-CB4E-9644-56FCE067F3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808965"/>
            <a:ext cx="4683318" cy="304903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7" name="Marcador de gráfico 6"/>
          <p:cNvSpPr>
            <a:spLocks noGrp="1"/>
          </p:cNvSpPr>
          <p:nvPr>
            <p:ph type="chart" sz="quarter" idx="13"/>
          </p:nvPr>
        </p:nvSpPr>
        <p:spPr>
          <a:xfrm>
            <a:off x="4031311" y="1621531"/>
            <a:ext cx="7569642" cy="448786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s-ES_tradnl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0ED8946-834A-CA4D-BC04-28269ECDC450}"/>
              </a:ext>
            </a:extLst>
          </p:cNvPr>
          <p:cNvSpPr txBox="1"/>
          <p:nvPr userDrawn="1"/>
        </p:nvSpPr>
        <p:spPr>
          <a:xfrm>
            <a:off x="56644" y="5951388"/>
            <a:ext cx="2217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200" i="1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Piranga Rubra</a:t>
            </a:r>
            <a:br>
              <a:rPr lang="es-CO" sz="1200" i="1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</a:br>
            <a:r>
              <a:rPr lang="es-CO" sz="120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Tangara veranera Hembra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422C94F-F9B2-7A49-9122-9283D74A653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s-CO" b="1">
                <a:solidFill>
                  <a:schemeClr val="accent1"/>
                </a:solidFill>
                <a:latin typeface="Avenir Black" panose="02000503020000020003" pitchFamily="2" charset="0"/>
              </a:rPr>
              <a:t>/// </a:t>
            </a:r>
            <a:r>
              <a:rPr lang="es-ES_tradnl" sz="1000">
                <a:solidFill>
                  <a:schemeClr val="tx1">
                    <a:lumMod val="65000"/>
                    <a:lumOff val="35000"/>
                  </a:schemeClr>
                </a:solidFill>
              </a:rPr>
              <a:t>clic para modificar el estilo de texto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12977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ado - 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6DF5304B-D08B-744A-99B8-5CE178504E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67809" y="2980698"/>
            <a:ext cx="4424191" cy="387730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574589" y="1798638"/>
            <a:ext cx="7578811" cy="4386262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52E3DDD-60ED-194A-96B7-E65FD05F2168}"/>
              </a:ext>
            </a:extLst>
          </p:cNvPr>
          <p:cNvSpPr txBox="1"/>
          <p:nvPr userDrawn="1"/>
        </p:nvSpPr>
        <p:spPr>
          <a:xfrm>
            <a:off x="10461810" y="5228807"/>
            <a:ext cx="1462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CO" sz="1200" i="1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Quiscalus lugubris </a:t>
            </a:r>
            <a:r>
              <a:rPr lang="es-CO" sz="120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- Tordo llanero - 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775C117-882C-D244-9F88-47BAFECC36F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s-CO" b="1">
                <a:solidFill>
                  <a:schemeClr val="accent1"/>
                </a:solidFill>
                <a:latin typeface="Avenir Black" panose="02000503020000020003" pitchFamily="2" charset="0"/>
              </a:rPr>
              <a:t>/// </a:t>
            </a:r>
            <a:r>
              <a:rPr lang="es-ES_tradnl" sz="1000">
                <a:solidFill>
                  <a:schemeClr val="tx1">
                    <a:lumMod val="65000"/>
                    <a:lumOff val="35000"/>
                  </a:schemeClr>
                </a:solidFill>
              </a:rPr>
              <a:t>clic para modificar el estilo de texto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34424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o - margar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22FE54-BEE5-6C45-967E-05A46FB9BF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CO"/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DD2E6AF0-581F-274E-A9CE-CEBE2EDE64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43823" y="1655517"/>
            <a:ext cx="7852545" cy="45402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s-ES"/>
              <a:t>Editar los estilos de texto del patrón</a:t>
            </a:r>
            <a:endParaRPr lang="es-CO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C94B7BED-106A-7044-983D-13FB4A33C63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CO" b="1">
                <a:solidFill>
                  <a:schemeClr val="accent1"/>
                </a:solidFill>
                <a:latin typeface="Avenir Black" panose="02000503020000020003" pitchFamily="2" charset="0"/>
              </a:rPr>
              <a:t>/// </a:t>
            </a:r>
            <a:r>
              <a:rPr lang="es-ES_tradnl" sz="1000">
                <a:solidFill>
                  <a:schemeClr val="tx1">
                    <a:lumMod val="65000"/>
                    <a:lumOff val="35000"/>
                  </a:schemeClr>
                </a:solidFill>
              </a:rPr>
              <a:t>clic para modificar el estilo de texto</a:t>
            </a:r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6C39AC9-263D-094F-A3B6-47BA75C21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836"/>
          <a:stretch/>
        </p:blipFill>
        <p:spPr>
          <a:xfrm>
            <a:off x="0" y="3480619"/>
            <a:ext cx="3510851" cy="337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2256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stor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536D7B-D68A-424B-BB31-2E8D92035C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D592D69-62DE-FF4C-9176-89378512CF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29751" y="3054855"/>
            <a:ext cx="3490185" cy="3803145"/>
          </a:xfrm>
          <a:prstGeom prst="rect">
            <a:avLst/>
          </a:prstGeom>
        </p:spPr>
      </p:pic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1EF05471-9EC2-FB47-A881-69B85480C4D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4589" y="1757363"/>
            <a:ext cx="7808913" cy="45894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s-ES"/>
              <a:t>Editar los estilos de texto del patrón</a:t>
            </a:r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024EBC9-6DE0-AD4C-971B-7DFBDC0671B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CO" b="1">
                <a:solidFill>
                  <a:schemeClr val="accent1"/>
                </a:solidFill>
                <a:latin typeface="Avenir Black" panose="02000503020000020003" pitchFamily="2" charset="0"/>
              </a:rPr>
              <a:t>/// </a:t>
            </a:r>
            <a:r>
              <a:rPr lang="es-ES_tradnl" sz="1000">
                <a:solidFill>
                  <a:schemeClr val="tx1">
                    <a:lumMod val="65000"/>
                    <a:lumOff val="35000"/>
                  </a:schemeClr>
                </a:solidFill>
              </a:rPr>
              <a:t>clic para modificar el estilo de texto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806036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stor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536D7B-D68A-424B-BB31-2E8D92035C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182350-2689-454D-A1B1-18FC530D7B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80615" y="3160266"/>
            <a:ext cx="3355182" cy="3697734"/>
          </a:xfrm>
          <a:prstGeom prst="rect">
            <a:avLst/>
          </a:prstGeom>
        </p:spPr>
      </p:pic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1EF05471-9EC2-FB47-A881-69B85480C4D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4589" y="1757363"/>
            <a:ext cx="7808913" cy="45894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s-ES"/>
              <a:t>Editar los estilos de texto del patrón</a:t>
            </a:r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DA6156B-5065-FC4B-BF3C-7A11B4E5D451}"/>
              </a:ext>
            </a:extLst>
          </p:cNvPr>
          <p:cNvSpPr txBox="1"/>
          <p:nvPr userDrawn="1"/>
        </p:nvSpPr>
        <p:spPr>
          <a:xfrm>
            <a:off x="10988242" y="4602166"/>
            <a:ext cx="1147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CO" sz="120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Gestor Ambiental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024EBC9-6DE0-AD4C-971B-7DFBDC0671B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s-CO" b="1">
                <a:solidFill>
                  <a:schemeClr val="accent1"/>
                </a:solidFill>
                <a:latin typeface="Avenir Black" panose="02000503020000020003" pitchFamily="2" charset="0"/>
              </a:rPr>
              <a:t>/// </a:t>
            </a:r>
            <a:r>
              <a:rPr lang="es-ES_tradnl" sz="1000">
                <a:solidFill>
                  <a:schemeClr val="tx1">
                    <a:lumMod val="65000"/>
                    <a:lumOff val="35000"/>
                  </a:schemeClr>
                </a:solidFill>
              </a:rPr>
              <a:t>clic para modificar el estilo de texto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34757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stor y list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B864C6F-E1A5-3D48-9AA7-5932A6E596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981" b="15160"/>
          <a:stretch/>
        </p:blipFill>
        <p:spPr>
          <a:xfrm>
            <a:off x="0" y="0"/>
            <a:ext cx="446688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32B51A0-71D5-334C-86FB-2D0D225B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78590" y="581648"/>
            <a:ext cx="7547402" cy="760207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CO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51D265B-FDC1-1C4F-94C9-17C26F11539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397827" y="1694782"/>
            <a:ext cx="8104909" cy="4786313"/>
          </a:xfrm>
        </p:spPr>
        <p:txBody>
          <a:bodyPr/>
          <a:lstStyle/>
          <a:p>
            <a:r>
              <a:rPr lang="es-ES"/>
              <a:t>Editar los estilos de texto del patrón</a:t>
            </a:r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CE46057-1CDC-C343-A2E1-DE29EFC39565}"/>
              </a:ext>
            </a:extLst>
          </p:cNvPr>
          <p:cNvSpPr txBox="1"/>
          <p:nvPr userDrawn="1"/>
        </p:nvSpPr>
        <p:spPr>
          <a:xfrm>
            <a:off x="2086296" y="5690948"/>
            <a:ext cx="1147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CO" sz="1200">
                <a:solidFill>
                  <a:schemeClr val="tx1">
                    <a:lumMod val="65000"/>
                    <a:lumOff val="35000"/>
                  </a:schemeClr>
                </a:solidFill>
                <a:latin typeface="Avenir Light" panose="020B0402020203020204" pitchFamily="34" charset="77"/>
              </a:rPr>
              <a:t>Gestor Ambiental</a:t>
            </a:r>
          </a:p>
        </p:txBody>
      </p:sp>
    </p:spTree>
    <p:extLst>
      <p:ext uri="{BB962C8B-B14F-4D97-AF65-F5344CB8AC3E}">
        <p14:creationId xmlns:p14="http://schemas.microsoft.com/office/powerpoint/2010/main" val="1908896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6F0A4D-0AFC-C057-659D-4694422DBD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B527AC-8405-BB0F-F369-29613724E3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950B57-85FA-B29E-6C8B-108904441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57E6E-C795-6444-9C05-3551A86E6673}" type="datetimeFigureOut">
              <a:rPr lang="es-CO" smtClean="0"/>
              <a:t>13/08/26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72B3C3-13AB-2B26-9B7A-0F61440DB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92C0A7-4A3B-8617-13BE-6EF7B62A1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9267-9C8D-7544-98ED-F12483AD69B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0357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574589" y="581648"/>
            <a:ext cx="10101031" cy="76020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538C810-9C4F-BE4E-A3CD-403F2B027966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10523790" y="189013"/>
            <a:ext cx="1502434" cy="542507"/>
          </a:xfrm>
          <a:prstGeom prst="rect">
            <a:avLst/>
          </a:prstGeom>
        </p:spPr>
      </p:pic>
      <p:sp>
        <p:nvSpPr>
          <p:cNvPr id="13" name="Marcador de pie de página 4">
            <a:extLst>
              <a:ext uri="{FF2B5EF4-FFF2-40B4-BE49-F238E27FC236}">
                <a16:creationId xmlns:a16="http://schemas.microsoft.com/office/drawing/2014/main" id="{41955BB1-D847-A04F-96C7-0A85611BE5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75449" y="6505731"/>
            <a:ext cx="5463988" cy="352269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latin typeface="Avenir Light" panose="020B0402020203020204" pitchFamily="34" charset="77"/>
              </a:defRPr>
            </a:lvl1pPr>
          </a:lstStyle>
          <a:p>
            <a:r>
              <a:rPr lang="es-CO" b="1">
                <a:solidFill>
                  <a:schemeClr val="accent1"/>
                </a:solidFill>
                <a:latin typeface="Avenir Black" panose="02000503020000020003" pitchFamily="2" charset="0"/>
              </a:rPr>
              <a:t>/// </a:t>
            </a:r>
            <a:r>
              <a:rPr lang="es-ES_tradnl" sz="1000">
                <a:solidFill>
                  <a:schemeClr val="tx1">
                    <a:lumMod val="65000"/>
                    <a:lumOff val="35000"/>
                  </a:schemeClr>
                </a:solidFill>
              </a:rPr>
              <a:t>clic para modificar el estilo de texto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4178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43" r:id="rId2"/>
    <p:sldLayoutId id="2147483776" r:id="rId3"/>
    <p:sldLayoutId id="2147483748" r:id="rId4"/>
    <p:sldLayoutId id="2147483744" r:id="rId5"/>
    <p:sldLayoutId id="2147483747" r:id="rId6"/>
    <p:sldLayoutId id="2147483745" r:id="rId7"/>
    <p:sldLayoutId id="2147483749" r:id="rId8"/>
    <p:sldLayoutId id="2147483752" r:id="rId9"/>
    <p:sldLayoutId id="2147483767" r:id="rId10"/>
    <p:sldLayoutId id="2147483746" r:id="rId11"/>
    <p:sldLayoutId id="2147483774" r:id="rId12"/>
    <p:sldLayoutId id="2147483772" r:id="rId13"/>
    <p:sldLayoutId id="2147483777" r:id="rId14"/>
    <p:sldLayoutId id="2147483750" r:id="rId15"/>
    <p:sldLayoutId id="2147483751" r:id="rId16"/>
    <p:sldLayoutId id="2147483775" r:id="rId17"/>
    <p:sldLayoutId id="2147483754" r:id="rId18"/>
    <p:sldLayoutId id="2147483768" r:id="rId19"/>
    <p:sldLayoutId id="2147483769" r:id="rId20"/>
    <p:sldLayoutId id="2147483778" r:id="rId21"/>
    <p:sldLayoutId id="2147483773" r:id="rId22"/>
    <p:sldLayoutId id="2147483779" r:id="rId23"/>
    <p:sldLayoutId id="2147483770" r:id="rId24"/>
    <p:sldLayoutId id="2147483780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Avenir Black" panose="02000503020000020003" pitchFamily="2" charset="0"/>
          <a:ea typeface="Avenir Black" panose="02000503020000020003" pitchFamily="2" charset="0"/>
          <a:cs typeface="Avenir Black" panose="02000503020000020003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400" b="0" i="0" kern="1200">
          <a:solidFill>
            <a:schemeClr val="tx1">
              <a:lumMod val="65000"/>
              <a:lumOff val="35000"/>
            </a:schemeClr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>
              <a:lumMod val="65000"/>
              <a:lumOff val="35000"/>
            </a:schemeClr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>
              <a:lumMod val="65000"/>
              <a:lumOff val="35000"/>
            </a:schemeClr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>
              <a:lumMod val="65000"/>
              <a:lumOff val="35000"/>
            </a:schemeClr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>
              <a:lumMod val="65000"/>
              <a:lumOff val="35000"/>
            </a:schemeClr>
          </a:solidFill>
          <a:latin typeface="Avenir Book" panose="02000503020000020003" pitchFamily="2" charset="0"/>
          <a:ea typeface="Avenir Book" panose="02000503020000020003" pitchFamily="2" charset="0"/>
          <a:cs typeface="Avenir Book" panose="02000503020000020003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13" Type="http://schemas.microsoft.com/office/2007/relationships/diagramDrawing" Target="../diagrams/drawing1.xml"/><Relationship Id="rId18" Type="http://schemas.microsoft.com/office/2007/relationships/diagramDrawing" Target="../diagrams/drawing2.xml"/><Relationship Id="rId3" Type="http://schemas.openxmlformats.org/officeDocument/2006/relationships/image" Target="../media/image23.jpg"/><Relationship Id="rId21" Type="http://schemas.openxmlformats.org/officeDocument/2006/relationships/diagramQuickStyle" Target="../diagrams/quickStyle3.xml"/><Relationship Id="rId7" Type="http://schemas.openxmlformats.org/officeDocument/2006/relationships/image" Target="../media/image27.jpg"/><Relationship Id="rId12" Type="http://schemas.openxmlformats.org/officeDocument/2006/relationships/diagramColors" Target="../diagrams/colors1.xml"/><Relationship Id="rId1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6" Type="http://schemas.openxmlformats.org/officeDocument/2006/relationships/diagramQuickStyle" Target="../diagrams/quickStyle2.xml"/><Relationship Id="rId20" Type="http://schemas.openxmlformats.org/officeDocument/2006/relationships/diagramLayout" Target="../diagrams/layout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6.jp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25.jpg"/><Relationship Id="rId15" Type="http://schemas.openxmlformats.org/officeDocument/2006/relationships/diagramLayout" Target="../diagrams/layout2.xml"/><Relationship Id="rId23" Type="http://schemas.microsoft.com/office/2007/relationships/diagramDrawing" Target="../diagrams/drawing3.xml"/><Relationship Id="rId10" Type="http://schemas.openxmlformats.org/officeDocument/2006/relationships/diagramLayout" Target="../diagrams/layout1.xml"/><Relationship Id="rId19" Type="http://schemas.openxmlformats.org/officeDocument/2006/relationships/diagramData" Target="../diagrams/data3.xml"/><Relationship Id="rId4" Type="http://schemas.openxmlformats.org/officeDocument/2006/relationships/image" Target="../media/image24.jpg"/><Relationship Id="rId9" Type="http://schemas.openxmlformats.org/officeDocument/2006/relationships/diagramData" Target="../diagrams/data1.xml"/><Relationship Id="rId14" Type="http://schemas.openxmlformats.org/officeDocument/2006/relationships/diagramData" Target="../diagrams/data2.xml"/><Relationship Id="rId22" Type="http://schemas.openxmlformats.org/officeDocument/2006/relationships/diagramColors" Target="../diagrams/colors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0B0908-8E29-E24A-809D-B42593DDE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7379"/>
            <a:ext cx="7014035" cy="117062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lang="es-CO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SECRETARÍA</a:t>
            </a:r>
            <a:r>
              <a:rPr lang="es-CO" spc="-215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 </a:t>
            </a:r>
            <a:r>
              <a:rPr lang="es-CO" spc="-10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GENERAL</a:t>
            </a:r>
            <a:br>
              <a:rPr lang="es-CO" dirty="0">
                <a:latin typeface="Avenir Book" panose="02000503020000020003"/>
                <a:cs typeface="Calibri"/>
              </a:rPr>
            </a:br>
            <a:r>
              <a:rPr lang="es-ES" sz="2700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DIRECCIÓN</a:t>
            </a:r>
            <a:r>
              <a:rPr lang="es-ES" sz="2700" spc="80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 </a:t>
            </a:r>
            <a:r>
              <a:rPr lang="es-ES" sz="2700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DE</a:t>
            </a:r>
            <a:r>
              <a:rPr lang="es-ES" sz="2700" spc="25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 </a:t>
            </a:r>
            <a:r>
              <a:rPr lang="es-ES" sz="2700" spc="-20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PQRSDF</a:t>
            </a:r>
            <a:br>
              <a:rPr lang="es-ES" sz="2700" dirty="0">
                <a:latin typeface="Avenir Book" panose="02000503020000020003"/>
                <a:cs typeface="Calibri"/>
              </a:rPr>
            </a:br>
            <a:r>
              <a:rPr lang="es-ES" sz="2700" spc="-10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INFORME</a:t>
            </a:r>
            <a:r>
              <a:rPr lang="es-ES" sz="2700" spc="-110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 </a:t>
            </a:r>
            <a:r>
              <a:rPr lang="es-ES" sz="2700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GESTIÓN</a:t>
            </a:r>
            <a:r>
              <a:rPr lang="es-ES" sz="2700" spc="-65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 </a:t>
            </a:r>
            <a:r>
              <a:rPr lang="es-ES" sz="2700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PQRSDF</a:t>
            </a:r>
            <a:r>
              <a:rPr lang="es-ES" sz="2700" spc="-40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 </a:t>
            </a:r>
            <a:br>
              <a:rPr lang="es-ES" sz="2700" spc="-40" dirty="0">
                <a:latin typeface="Avenir Book" panose="02000503020000020003"/>
                <a:cs typeface="Calibri"/>
              </a:rPr>
            </a:br>
            <a:r>
              <a:rPr lang="es-ES" sz="2700" spc="-40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SEGUNDO</a:t>
            </a:r>
            <a:r>
              <a:rPr lang="es-ES" sz="2700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 </a:t>
            </a:r>
            <a:r>
              <a:rPr lang="es-ES" sz="2700" spc="-10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TRIMESTRE</a:t>
            </a:r>
            <a:r>
              <a:rPr lang="es-ES" sz="2700" spc="-40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 </a:t>
            </a:r>
            <a:r>
              <a:rPr lang="es-ES" sz="2700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DE</a:t>
            </a:r>
            <a:r>
              <a:rPr lang="es-ES" sz="2700" spc="-35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 </a:t>
            </a:r>
            <a:r>
              <a:rPr lang="es-ES" sz="2700" spc="-20" dirty="0">
                <a:solidFill>
                  <a:srgbClr val="FFFFFF"/>
                </a:solidFill>
                <a:latin typeface="Avenir Book" panose="02000503020000020003"/>
                <a:cs typeface="Calibri"/>
              </a:rPr>
              <a:t>2026</a:t>
            </a:r>
            <a:br>
              <a:rPr lang="es-ES" dirty="0">
                <a:latin typeface="Avenir Book" panose="02000503020000020003"/>
                <a:cs typeface="Calibri"/>
              </a:rPr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35994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5">
            <a:extLst>
              <a:ext uri="{FF2B5EF4-FFF2-40B4-BE49-F238E27FC236}">
                <a16:creationId xmlns:a16="http://schemas.microsoft.com/office/drawing/2014/main" id="{C5610E9C-6D3C-57CD-7BD3-3978848B39A7}"/>
              </a:ext>
            </a:extLst>
          </p:cNvPr>
          <p:cNvGrpSpPr/>
          <p:nvPr/>
        </p:nvGrpSpPr>
        <p:grpSpPr>
          <a:xfrm>
            <a:off x="6096000" y="679937"/>
            <a:ext cx="6095998" cy="6178063"/>
            <a:chOff x="5336455" y="231884"/>
            <a:chExt cx="6855545" cy="6378466"/>
          </a:xfrm>
        </p:grpSpPr>
        <p:pic>
          <p:nvPicPr>
            <p:cNvPr id="5" name="object 7">
              <a:extLst>
                <a:ext uri="{FF2B5EF4-FFF2-40B4-BE49-F238E27FC236}">
                  <a16:creationId xmlns:a16="http://schemas.microsoft.com/office/drawing/2014/main" id="{B2EA5698-F295-904A-58D9-C9500274E59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91700" y="742950"/>
              <a:ext cx="2400300" cy="5867400"/>
            </a:xfrm>
            <a:prstGeom prst="rect">
              <a:avLst/>
            </a:prstGeom>
          </p:spPr>
        </p:pic>
        <p:pic>
          <p:nvPicPr>
            <p:cNvPr id="6" name="object 8">
              <a:extLst>
                <a:ext uri="{FF2B5EF4-FFF2-40B4-BE49-F238E27FC236}">
                  <a16:creationId xmlns:a16="http://schemas.microsoft.com/office/drawing/2014/main" id="{4A404A61-7BEE-47CC-896D-DED03DB7226F}"/>
                </a:ext>
              </a:extLst>
            </p:cNvPr>
            <p:cNvPicPr/>
            <p:nvPr/>
          </p:nvPicPr>
          <p:blipFill>
            <a:blip r:embed="rId3" cstate="print"/>
            <a:srcRect l="7335" t="3448" b="3889"/>
            <a:stretch>
              <a:fillRect/>
            </a:stretch>
          </p:blipFill>
          <p:spPr>
            <a:xfrm>
              <a:off x="5336455" y="231884"/>
              <a:ext cx="6769818" cy="6231153"/>
            </a:xfrm>
            <a:prstGeom prst="rect">
              <a:avLst/>
            </a:prstGeom>
          </p:spPr>
        </p:pic>
      </p:grpSp>
      <p:sp>
        <p:nvSpPr>
          <p:cNvPr id="2" name="Título 17">
            <a:extLst>
              <a:ext uri="{FF2B5EF4-FFF2-40B4-BE49-F238E27FC236}">
                <a16:creationId xmlns:a16="http://schemas.microsoft.com/office/drawing/2014/main" id="{42104287-0C35-4936-3AA4-26296D52C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40" y="234860"/>
            <a:ext cx="11242224" cy="604784"/>
          </a:xfrm>
        </p:spPr>
        <p:txBody>
          <a:bodyPr anchor="b">
            <a:noAutofit/>
          </a:bodyPr>
          <a:lstStyle/>
          <a:p>
            <a:r>
              <a:rPr lang="es-CO" sz="3200" spc="90" dirty="0">
                <a:latin typeface="Avenir Black"/>
              </a:rPr>
              <a:t>INFORME</a:t>
            </a:r>
            <a:r>
              <a:rPr lang="es-CO" sz="3200" spc="-290" dirty="0">
                <a:latin typeface="Avenir Black"/>
              </a:rPr>
              <a:t> </a:t>
            </a:r>
            <a:r>
              <a:rPr lang="es-CO" sz="3200" spc="145" dirty="0">
                <a:latin typeface="Avenir Black"/>
              </a:rPr>
              <a:t>PQRSD – </a:t>
            </a:r>
            <a:r>
              <a:rPr lang="es-CO" sz="3200" spc="-50" dirty="0">
                <a:latin typeface="Avenir Black"/>
              </a:rPr>
              <a:t>SEGUNDO </a:t>
            </a:r>
            <a:r>
              <a:rPr lang="es-CO" sz="3200" spc="-10" dirty="0">
                <a:latin typeface="Avenir Black"/>
              </a:rPr>
              <a:t>TRIMESTRE</a:t>
            </a:r>
            <a:r>
              <a:rPr lang="es-CO" sz="3200" spc="-215" dirty="0">
                <a:latin typeface="Avenir Black"/>
              </a:rPr>
              <a:t> </a:t>
            </a:r>
            <a:r>
              <a:rPr lang="es-CO" sz="3200" spc="114" dirty="0">
                <a:latin typeface="Avenir Black"/>
              </a:rPr>
              <a:t>DE</a:t>
            </a:r>
            <a:r>
              <a:rPr lang="es-CO" sz="3200" spc="-220" dirty="0">
                <a:latin typeface="Avenir Black"/>
              </a:rPr>
              <a:t> </a:t>
            </a:r>
            <a:r>
              <a:rPr lang="es-CO" sz="3200" spc="-20" dirty="0">
                <a:latin typeface="Avenir Black"/>
              </a:rPr>
              <a:t>2026</a:t>
            </a:r>
            <a:endParaRPr lang="es-CO" sz="3200" dirty="0">
              <a:latin typeface="Avenir Black"/>
            </a:endParaRP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13E99671-3EF9-8546-AD08-88B6F0B8799C}"/>
              </a:ext>
            </a:extLst>
          </p:cNvPr>
          <p:cNvSpPr txBox="1">
            <a:spLocks/>
          </p:cNvSpPr>
          <p:nvPr/>
        </p:nvSpPr>
        <p:spPr>
          <a:xfrm>
            <a:off x="219674" y="1174946"/>
            <a:ext cx="5876326" cy="32660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Avenir Book" panose="02000503020000020003" pitchFamily="2" charset="0"/>
                <a:cs typeface="Avenir Book" panose="02000503020000020003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715" indent="0" algn="just">
              <a:buFont typeface="Arial"/>
              <a:buNone/>
            </a:pPr>
            <a:endParaRPr lang="es-ES" sz="2000" dirty="0"/>
          </a:p>
          <a:p>
            <a:pPr marL="0" marR="5715" indent="0" algn="just">
              <a:buFont typeface="Arial"/>
              <a:buNone/>
            </a:pPr>
            <a:r>
              <a:rPr lang="es-ES" sz="2000" dirty="0">
                <a:latin typeface="Avenir Book"/>
              </a:rPr>
              <a:t>La Dirección de PQRS, adscrita a la Secretaría  General,  presenta  el Informe de Gestión de las Peticiones recibidas en Aguas de Bogotá S.A. E.S.P., en el </a:t>
            </a:r>
            <a:r>
              <a:rPr lang="es-ES" sz="2000" b="1" dirty="0">
                <a:latin typeface="Avenir Book"/>
              </a:rPr>
              <a:t>Segundo trimestre de 2026.</a:t>
            </a:r>
          </a:p>
          <a:p>
            <a:pPr>
              <a:spcBef>
                <a:spcPts val="120"/>
              </a:spcBef>
            </a:pPr>
            <a:endParaRPr lang="es-ES" sz="2000" dirty="0"/>
          </a:p>
          <a:p>
            <a:pPr marL="0" marR="5080" indent="0" algn="just">
              <a:buFont typeface="Arial"/>
              <a:buNone/>
            </a:pPr>
            <a:r>
              <a:rPr lang="es-ES" sz="2000" dirty="0"/>
              <a:t>Esta dirección, es la encargada de fortalecer el  servicio al cliente, mediante el seguimiento a la gestión las peticiones y realizar la medición  de  cumplimiento  de  los términos de atención.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3601997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68868D5D-53F4-9A95-F8F1-4F1BA358D0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557" y="539314"/>
            <a:ext cx="10218221" cy="4751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sz="3200">
                <a:latin typeface="Avenir título"/>
                <a:cs typeface="+mj-cs"/>
              </a:rPr>
              <a:t>DERECHO DE PETICIÓN MARCO NORMATIVO</a:t>
            </a:r>
            <a:r>
              <a:rPr lang="es-CO" sz="3200">
                <a:latin typeface="Avenir título"/>
                <a:cs typeface="+mj-cs"/>
              </a:rPr>
              <a:t> Y JURISPRUDENCIAL</a:t>
            </a:r>
            <a:endParaRPr sz="3200">
              <a:latin typeface="Avenir título"/>
              <a:cs typeface="+mj-cs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5A5CE310-0D74-A2A2-C488-444EEDE4F3A6}"/>
              </a:ext>
            </a:extLst>
          </p:cNvPr>
          <p:cNvSpPr/>
          <p:nvPr/>
        </p:nvSpPr>
        <p:spPr>
          <a:xfrm>
            <a:off x="6860628" y="1350149"/>
            <a:ext cx="5000625" cy="866775"/>
          </a:xfrm>
          <a:custGeom>
            <a:avLst/>
            <a:gdLst/>
            <a:ahLst/>
            <a:cxnLst/>
            <a:rect l="l" t="t" r="r" b="b"/>
            <a:pathLst>
              <a:path w="5000625" h="866775">
                <a:moveTo>
                  <a:pt x="0" y="866775"/>
                </a:moveTo>
                <a:lnTo>
                  <a:pt x="5000625" y="866775"/>
                </a:lnTo>
                <a:lnTo>
                  <a:pt x="5000625" y="0"/>
                </a:lnTo>
                <a:lnTo>
                  <a:pt x="0" y="0"/>
                </a:lnTo>
                <a:lnTo>
                  <a:pt x="0" y="866775"/>
                </a:lnTo>
                <a:close/>
              </a:path>
            </a:pathLst>
          </a:custGeom>
          <a:ln w="127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32DC2368-F67B-11E6-C6A2-E4F5F9CC3255}"/>
              </a:ext>
            </a:extLst>
          </p:cNvPr>
          <p:cNvSpPr txBox="1"/>
          <p:nvPr/>
        </p:nvSpPr>
        <p:spPr>
          <a:xfrm>
            <a:off x="7479753" y="1521536"/>
            <a:ext cx="4381499" cy="454659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algn="just">
              <a:lnSpc>
                <a:spcPts val="1580"/>
              </a:lnSpc>
              <a:spcBef>
                <a:spcPts val="335"/>
              </a:spcBef>
            </a:pPr>
            <a:r>
              <a:rPr sz="1500">
                <a:latin typeface="Avenir Book" panose="02000503020000020003"/>
                <a:cs typeface="Arial MT"/>
              </a:rPr>
              <a:t>Ley 1712 de 2014 Transparencia y Acceso a la Información Pública.</a:t>
            </a:r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895F6126-7DCD-5FA6-EFD7-356410DBAE06}"/>
              </a:ext>
            </a:extLst>
          </p:cNvPr>
          <p:cNvGrpSpPr/>
          <p:nvPr/>
        </p:nvGrpSpPr>
        <p:grpSpPr>
          <a:xfrm>
            <a:off x="6617677" y="1164349"/>
            <a:ext cx="666750" cy="990600"/>
            <a:chOff x="6629400" y="1104900"/>
            <a:chExt cx="666750" cy="990600"/>
          </a:xfrm>
        </p:grpSpPr>
        <p:pic>
          <p:nvPicPr>
            <p:cNvPr id="9" name="object 7">
              <a:extLst>
                <a:ext uri="{FF2B5EF4-FFF2-40B4-BE49-F238E27FC236}">
                  <a16:creationId xmlns:a16="http://schemas.microsoft.com/office/drawing/2014/main" id="{00ACA28E-3897-8A96-C0D4-CB8C4721B41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38925" y="1114425"/>
              <a:ext cx="647700" cy="971550"/>
            </a:xfrm>
            <a:prstGeom prst="rect">
              <a:avLst/>
            </a:prstGeom>
          </p:spPr>
        </p:pic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5C8844BF-FC24-8CD9-E63B-B496E7954B98}"/>
                </a:ext>
              </a:extLst>
            </p:cNvPr>
            <p:cNvSpPr/>
            <p:nvPr/>
          </p:nvSpPr>
          <p:spPr>
            <a:xfrm>
              <a:off x="6638925" y="1114425"/>
              <a:ext cx="647700" cy="971550"/>
            </a:xfrm>
            <a:custGeom>
              <a:avLst/>
              <a:gdLst/>
              <a:ahLst/>
              <a:cxnLst/>
              <a:rect l="l" t="t" r="r" b="b"/>
              <a:pathLst>
                <a:path w="647700" h="971550">
                  <a:moveTo>
                    <a:pt x="0" y="971550"/>
                  </a:moveTo>
                  <a:lnTo>
                    <a:pt x="647700" y="971550"/>
                  </a:lnTo>
                  <a:lnTo>
                    <a:pt x="647700" y="0"/>
                  </a:lnTo>
                  <a:lnTo>
                    <a:pt x="0" y="0"/>
                  </a:lnTo>
                  <a:lnTo>
                    <a:pt x="0" y="97155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9">
            <a:extLst>
              <a:ext uri="{FF2B5EF4-FFF2-40B4-BE49-F238E27FC236}">
                <a16:creationId xmlns:a16="http://schemas.microsoft.com/office/drawing/2014/main" id="{1BA5FB60-AA16-F17D-93EF-F6ECF3E96E98}"/>
              </a:ext>
            </a:extLst>
          </p:cNvPr>
          <p:cNvSpPr/>
          <p:nvPr/>
        </p:nvSpPr>
        <p:spPr>
          <a:xfrm>
            <a:off x="6872351" y="2564221"/>
            <a:ext cx="5000625" cy="857250"/>
          </a:xfrm>
          <a:custGeom>
            <a:avLst/>
            <a:gdLst/>
            <a:ahLst/>
            <a:cxnLst/>
            <a:rect l="l" t="t" r="r" b="b"/>
            <a:pathLst>
              <a:path w="5000625" h="857250">
                <a:moveTo>
                  <a:pt x="0" y="857250"/>
                </a:moveTo>
                <a:lnTo>
                  <a:pt x="5000625" y="857250"/>
                </a:lnTo>
                <a:lnTo>
                  <a:pt x="5000625" y="0"/>
                </a:lnTo>
                <a:lnTo>
                  <a:pt x="0" y="0"/>
                </a:lnTo>
                <a:lnTo>
                  <a:pt x="0" y="857250"/>
                </a:lnTo>
                <a:close/>
              </a:path>
            </a:pathLst>
          </a:custGeom>
          <a:ln w="127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B09DC86C-E60F-7378-C964-239EE7424F3F}"/>
              </a:ext>
            </a:extLst>
          </p:cNvPr>
          <p:cNvSpPr txBox="1"/>
          <p:nvPr/>
        </p:nvSpPr>
        <p:spPr>
          <a:xfrm>
            <a:off x="7490841" y="2734337"/>
            <a:ext cx="4334510" cy="45529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algn="just">
              <a:lnSpc>
                <a:spcPts val="1580"/>
              </a:lnSpc>
              <a:spcBef>
                <a:spcPts val="335"/>
              </a:spcBef>
            </a:pPr>
            <a:r>
              <a:rPr sz="1500">
                <a:latin typeface="Avenir Book" panose="02000503020000020003"/>
                <a:cs typeface="Arial MT"/>
              </a:rPr>
              <a:t>Ley 5ª de 1992 Peticiones de congresistas y Cámaras legislativas, ejercicio del control político.</a:t>
            </a:r>
          </a:p>
        </p:txBody>
      </p:sp>
      <p:grpSp>
        <p:nvGrpSpPr>
          <p:cNvPr id="15" name="object 11">
            <a:extLst>
              <a:ext uri="{FF2B5EF4-FFF2-40B4-BE49-F238E27FC236}">
                <a16:creationId xmlns:a16="http://schemas.microsoft.com/office/drawing/2014/main" id="{184A216A-98EF-5F72-F17E-FF61DE921C7B}"/>
              </a:ext>
            </a:extLst>
          </p:cNvPr>
          <p:cNvGrpSpPr/>
          <p:nvPr/>
        </p:nvGrpSpPr>
        <p:grpSpPr>
          <a:xfrm>
            <a:off x="6619875" y="2368895"/>
            <a:ext cx="676275" cy="1000125"/>
            <a:chOff x="6619875" y="2286000"/>
            <a:chExt cx="676275" cy="1000125"/>
          </a:xfrm>
        </p:grpSpPr>
        <p:pic>
          <p:nvPicPr>
            <p:cNvPr id="16" name="object 12">
              <a:extLst>
                <a:ext uri="{FF2B5EF4-FFF2-40B4-BE49-F238E27FC236}">
                  <a16:creationId xmlns:a16="http://schemas.microsoft.com/office/drawing/2014/main" id="{4603AC28-F8BE-BF26-C4BB-81739598D9F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29400" y="2295525"/>
              <a:ext cx="657225" cy="981075"/>
            </a:xfrm>
            <a:prstGeom prst="rect">
              <a:avLst/>
            </a:prstGeom>
          </p:spPr>
        </p:pic>
        <p:sp>
          <p:nvSpPr>
            <p:cNvPr id="17" name="object 13">
              <a:extLst>
                <a:ext uri="{FF2B5EF4-FFF2-40B4-BE49-F238E27FC236}">
                  <a16:creationId xmlns:a16="http://schemas.microsoft.com/office/drawing/2014/main" id="{D19C9199-78B5-A267-EF50-E9BAEC2D7C7F}"/>
                </a:ext>
              </a:extLst>
            </p:cNvPr>
            <p:cNvSpPr/>
            <p:nvPr/>
          </p:nvSpPr>
          <p:spPr>
            <a:xfrm>
              <a:off x="6629400" y="2295525"/>
              <a:ext cx="657225" cy="981075"/>
            </a:xfrm>
            <a:custGeom>
              <a:avLst/>
              <a:gdLst/>
              <a:ahLst/>
              <a:cxnLst/>
              <a:rect l="l" t="t" r="r" b="b"/>
              <a:pathLst>
                <a:path w="657225" h="981075">
                  <a:moveTo>
                    <a:pt x="0" y="981075"/>
                  </a:moveTo>
                  <a:lnTo>
                    <a:pt x="657225" y="981075"/>
                  </a:lnTo>
                  <a:lnTo>
                    <a:pt x="657225" y="0"/>
                  </a:lnTo>
                  <a:lnTo>
                    <a:pt x="0" y="0"/>
                  </a:lnTo>
                  <a:lnTo>
                    <a:pt x="0" y="98107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4">
            <a:extLst>
              <a:ext uri="{FF2B5EF4-FFF2-40B4-BE49-F238E27FC236}">
                <a16:creationId xmlns:a16="http://schemas.microsoft.com/office/drawing/2014/main" id="{D25E9FF4-FB52-F92E-7C44-3495AECBFE7A}"/>
              </a:ext>
            </a:extLst>
          </p:cNvPr>
          <p:cNvSpPr/>
          <p:nvPr/>
        </p:nvSpPr>
        <p:spPr>
          <a:xfrm>
            <a:off x="6872351" y="3730667"/>
            <a:ext cx="5000625" cy="857250"/>
          </a:xfrm>
          <a:custGeom>
            <a:avLst/>
            <a:gdLst/>
            <a:ahLst/>
            <a:cxnLst/>
            <a:rect l="l" t="t" r="r" b="b"/>
            <a:pathLst>
              <a:path w="5000625" h="857250">
                <a:moveTo>
                  <a:pt x="0" y="857250"/>
                </a:moveTo>
                <a:lnTo>
                  <a:pt x="5000625" y="857250"/>
                </a:lnTo>
                <a:lnTo>
                  <a:pt x="5000625" y="0"/>
                </a:lnTo>
                <a:lnTo>
                  <a:pt x="0" y="0"/>
                </a:lnTo>
                <a:lnTo>
                  <a:pt x="0" y="857250"/>
                </a:lnTo>
                <a:close/>
              </a:path>
            </a:pathLst>
          </a:custGeom>
          <a:ln w="12700">
            <a:solidFill>
              <a:srgbClr val="155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>
            <a:extLst>
              <a:ext uri="{FF2B5EF4-FFF2-40B4-BE49-F238E27FC236}">
                <a16:creationId xmlns:a16="http://schemas.microsoft.com/office/drawing/2014/main" id="{CE9E198A-9ADB-5179-7589-844F111AFCC4}"/>
              </a:ext>
            </a:extLst>
          </p:cNvPr>
          <p:cNvSpPr txBox="1"/>
          <p:nvPr/>
        </p:nvSpPr>
        <p:spPr>
          <a:xfrm>
            <a:off x="7490841" y="3806803"/>
            <a:ext cx="4334510" cy="64171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>
              <a:lnSpc>
                <a:spcPct val="85500"/>
              </a:lnSpc>
              <a:spcBef>
                <a:spcPts val="360"/>
              </a:spcBef>
            </a:pPr>
            <a:r>
              <a:rPr sz="1500">
                <a:latin typeface="Avenir Book" panose="02000503020000020003"/>
                <a:cs typeface="Arial MT"/>
              </a:rPr>
              <a:t>Acuerdo 741 de 2019 Concejo de Bogotá, ejercicio del control político. Art. 54, modificado por Acuerdo 837 de 2022.</a:t>
            </a:r>
          </a:p>
        </p:txBody>
      </p:sp>
      <p:grpSp>
        <p:nvGrpSpPr>
          <p:cNvPr id="20" name="object 16">
            <a:extLst>
              <a:ext uri="{FF2B5EF4-FFF2-40B4-BE49-F238E27FC236}">
                <a16:creationId xmlns:a16="http://schemas.microsoft.com/office/drawing/2014/main" id="{D4D69F89-BE73-4E3E-438A-A869E41F37C8}"/>
              </a:ext>
            </a:extLst>
          </p:cNvPr>
          <p:cNvGrpSpPr/>
          <p:nvPr/>
        </p:nvGrpSpPr>
        <p:grpSpPr>
          <a:xfrm>
            <a:off x="6619875" y="3535341"/>
            <a:ext cx="676275" cy="990600"/>
            <a:chOff x="6619875" y="3429000"/>
            <a:chExt cx="676275" cy="990600"/>
          </a:xfrm>
        </p:grpSpPr>
        <p:pic>
          <p:nvPicPr>
            <p:cNvPr id="21" name="object 17">
              <a:extLst>
                <a:ext uri="{FF2B5EF4-FFF2-40B4-BE49-F238E27FC236}">
                  <a16:creationId xmlns:a16="http://schemas.microsoft.com/office/drawing/2014/main" id="{54DEEA4D-F66B-498D-973F-1770F63DC74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29400" y="3438525"/>
              <a:ext cx="657225" cy="971550"/>
            </a:xfrm>
            <a:prstGeom prst="rect">
              <a:avLst/>
            </a:prstGeom>
          </p:spPr>
        </p:pic>
        <p:sp>
          <p:nvSpPr>
            <p:cNvPr id="22" name="object 18">
              <a:extLst>
                <a:ext uri="{FF2B5EF4-FFF2-40B4-BE49-F238E27FC236}">
                  <a16:creationId xmlns:a16="http://schemas.microsoft.com/office/drawing/2014/main" id="{589E9A93-8990-3B29-2225-43F1780BD00F}"/>
                </a:ext>
              </a:extLst>
            </p:cNvPr>
            <p:cNvSpPr/>
            <p:nvPr/>
          </p:nvSpPr>
          <p:spPr>
            <a:xfrm>
              <a:off x="6629400" y="3438525"/>
              <a:ext cx="657225" cy="971550"/>
            </a:xfrm>
            <a:custGeom>
              <a:avLst/>
              <a:gdLst/>
              <a:ahLst/>
              <a:cxnLst/>
              <a:rect l="l" t="t" r="r" b="b"/>
              <a:pathLst>
                <a:path w="657225" h="971550">
                  <a:moveTo>
                    <a:pt x="0" y="971550"/>
                  </a:moveTo>
                  <a:lnTo>
                    <a:pt x="657225" y="971550"/>
                  </a:lnTo>
                  <a:lnTo>
                    <a:pt x="657225" y="0"/>
                  </a:lnTo>
                  <a:lnTo>
                    <a:pt x="0" y="0"/>
                  </a:lnTo>
                  <a:lnTo>
                    <a:pt x="0" y="97155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19">
            <a:extLst>
              <a:ext uri="{FF2B5EF4-FFF2-40B4-BE49-F238E27FC236}">
                <a16:creationId xmlns:a16="http://schemas.microsoft.com/office/drawing/2014/main" id="{E66F20A3-B7A9-1FB2-55A2-84DBA42DE0B0}"/>
              </a:ext>
            </a:extLst>
          </p:cNvPr>
          <p:cNvSpPr/>
          <p:nvPr/>
        </p:nvSpPr>
        <p:spPr>
          <a:xfrm>
            <a:off x="6872351" y="4940278"/>
            <a:ext cx="5000625" cy="1530860"/>
          </a:xfrm>
          <a:custGeom>
            <a:avLst/>
            <a:gdLst/>
            <a:ahLst/>
            <a:cxnLst/>
            <a:rect l="l" t="t" r="r" b="b"/>
            <a:pathLst>
              <a:path w="5000625" h="857250">
                <a:moveTo>
                  <a:pt x="0" y="857250"/>
                </a:moveTo>
                <a:lnTo>
                  <a:pt x="5000625" y="857250"/>
                </a:lnTo>
                <a:lnTo>
                  <a:pt x="5000625" y="0"/>
                </a:lnTo>
                <a:lnTo>
                  <a:pt x="0" y="0"/>
                </a:lnTo>
                <a:lnTo>
                  <a:pt x="0" y="857250"/>
                </a:lnTo>
                <a:close/>
              </a:path>
            </a:pathLst>
          </a:custGeom>
          <a:ln w="12700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>
            <a:extLst>
              <a:ext uri="{FF2B5EF4-FFF2-40B4-BE49-F238E27FC236}">
                <a16:creationId xmlns:a16="http://schemas.microsoft.com/office/drawing/2014/main" id="{9E7D6E68-A46B-5AAD-69AF-247065666CF3}"/>
              </a:ext>
            </a:extLst>
          </p:cNvPr>
          <p:cNvSpPr txBox="1"/>
          <p:nvPr/>
        </p:nvSpPr>
        <p:spPr>
          <a:xfrm>
            <a:off x="7409688" y="4974500"/>
            <a:ext cx="4340225" cy="1072986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algn="just">
              <a:lnSpc>
                <a:spcPct val="83500"/>
              </a:lnSpc>
              <a:spcBef>
                <a:spcPts val="400"/>
              </a:spcBef>
            </a:pPr>
            <a:r>
              <a:rPr lang="es-ES" sz="1500">
                <a:latin typeface="Avenir Book" panose="02000503020000020003"/>
                <a:cs typeface="Arial MT"/>
              </a:rPr>
              <a:t>Jurisprudencia:</a:t>
            </a:r>
          </a:p>
          <a:p>
            <a:pPr marL="12700" marR="5080" algn="just">
              <a:lnSpc>
                <a:spcPct val="83500"/>
              </a:lnSpc>
              <a:spcBef>
                <a:spcPts val="400"/>
              </a:spcBef>
            </a:pPr>
            <a:r>
              <a:rPr sz="1500" b="1">
                <a:latin typeface="Avenir Book" panose="02000503020000020003"/>
                <a:cs typeface="Arial MT"/>
              </a:rPr>
              <a:t>C-951/14</a:t>
            </a:r>
            <a:r>
              <a:rPr sz="1500">
                <a:latin typeface="Avenir Book" panose="02000503020000020003"/>
                <a:cs typeface="Arial MT"/>
              </a:rPr>
              <a:t> </a:t>
            </a:r>
            <a:r>
              <a:rPr lang="es-CO" sz="1500">
                <a:latin typeface="Avenir Book" panose="02000503020000020003"/>
                <a:cs typeface="Arial MT"/>
              </a:rPr>
              <a:t>declara exequible </a:t>
            </a:r>
            <a:r>
              <a:rPr sz="1500" err="1">
                <a:latin typeface="Avenir Book" panose="02000503020000020003"/>
                <a:cs typeface="Arial MT"/>
              </a:rPr>
              <a:t>el</a:t>
            </a:r>
            <a:r>
              <a:rPr sz="1500">
                <a:latin typeface="Avenir Book" panose="02000503020000020003"/>
                <a:cs typeface="Arial MT"/>
              </a:rPr>
              <a:t> proyecto de Ley Estatutaria que reguló el derecho fundamental de </a:t>
            </a:r>
            <a:r>
              <a:rPr lang="es-CO" sz="1500" noProof="0">
                <a:latin typeface="Avenir Book" panose="02000503020000020003"/>
                <a:cs typeface="Arial MT"/>
              </a:rPr>
              <a:t>petición</a:t>
            </a:r>
            <a:r>
              <a:rPr lang="es-CO" sz="1500">
                <a:latin typeface="Avenir Book" panose="02000503020000020003"/>
                <a:cs typeface="Arial MT"/>
              </a:rPr>
              <a:t> y </a:t>
            </a:r>
            <a:r>
              <a:rPr lang="es-CO" sz="1500" noProof="0">
                <a:latin typeface="Avenir Book" panose="02000503020000020003"/>
                <a:cs typeface="Arial MT"/>
              </a:rPr>
              <a:t>sustituye</a:t>
            </a:r>
            <a:r>
              <a:rPr sz="1500">
                <a:latin typeface="Avenir Book" panose="02000503020000020003"/>
                <a:cs typeface="Arial MT"/>
              </a:rPr>
              <a:t> el título II de la Ley 1437 de 2011 CPACA.</a:t>
            </a:r>
            <a:endParaRPr lang="es-ES" sz="1500">
              <a:latin typeface="Avenir Book" panose="02000503020000020003"/>
              <a:cs typeface="Arial MT"/>
            </a:endParaRPr>
          </a:p>
        </p:txBody>
      </p:sp>
      <p:grpSp>
        <p:nvGrpSpPr>
          <p:cNvPr id="25" name="object 21">
            <a:extLst>
              <a:ext uri="{FF2B5EF4-FFF2-40B4-BE49-F238E27FC236}">
                <a16:creationId xmlns:a16="http://schemas.microsoft.com/office/drawing/2014/main" id="{18CC5A4D-58D9-AA0B-C18F-B0F9127F63E9}"/>
              </a:ext>
            </a:extLst>
          </p:cNvPr>
          <p:cNvGrpSpPr/>
          <p:nvPr/>
        </p:nvGrpSpPr>
        <p:grpSpPr>
          <a:xfrm>
            <a:off x="6629400" y="4830741"/>
            <a:ext cx="657225" cy="971550"/>
            <a:chOff x="6629400" y="4648200"/>
            <a:chExt cx="657225" cy="971550"/>
          </a:xfrm>
        </p:grpSpPr>
        <p:pic>
          <p:nvPicPr>
            <p:cNvPr id="26" name="object 22">
              <a:extLst>
                <a:ext uri="{FF2B5EF4-FFF2-40B4-BE49-F238E27FC236}">
                  <a16:creationId xmlns:a16="http://schemas.microsoft.com/office/drawing/2014/main" id="{60FBA1C9-98B7-FDF1-6945-7914021315C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29400" y="4648200"/>
              <a:ext cx="657225" cy="971550"/>
            </a:xfrm>
            <a:prstGeom prst="rect">
              <a:avLst/>
            </a:prstGeom>
          </p:spPr>
        </p:pic>
        <p:sp>
          <p:nvSpPr>
            <p:cNvPr id="27" name="object 23">
              <a:extLst>
                <a:ext uri="{FF2B5EF4-FFF2-40B4-BE49-F238E27FC236}">
                  <a16:creationId xmlns:a16="http://schemas.microsoft.com/office/drawing/2014/main" id="{0379FF87-3691-DC48-2A74-385F73DC3514}"/>
                </a:ext>
              </a:extLst>
            </p:cNvPr>
            <p:cNvSpPr/>
            <p:nvPr/>
          </p:nvSpPr>
          <p:spPr>
            <a:xfrm>
              <a:off x="6629400" y="4648200"/>
              <a:ext cx="657225" cy="971550"/>
            </a:xfrm>
            <a:custGeom>
              <a:avLst/>
              <a:gdLst/>
              <a:ahLst/>
              <a:cxnLst/>
              <a:rect l="l" t="t" r="r" b="b"/>
              <a:pathLst>
                <a:path w="657225" h="971550">
                  <a:moveTo>
                    <a:pt x="0" y="971550"/>
                  </a:moveTo>
                  <a:lnTo>
                    <a:pt x="657225" y="971550"/>
                  </a:lnTo>
                  <a:lnTo>
                    <a:pt x="657225" y="0"/>
                  </a:lnTo>
                  <a:lnTo>
                    <a:pt x="0" y="0"/>
                  </a:lnTo>
                  <a:lnTo>
                    <a:pt x="0" y="97155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5">
            <a:extLst>
              <a:ext uri="{FF2B5EF4-FFF2-40B4-BE49-F238E27FC236}">
                <a16:creationId xmlns:a16="http://schemas.microsoft.com/office/drawing/2014/main" id="{8EAC3294-0029-0815-8B93-1F68C0DF1DE7}"/>
              </a:ext>
            </a:extLst>
          </p:cNvPr>
          <p:cNvSpPr/>
          <p:nvPr/>
        </p:nvSpPr>
        <p:spPr>
          <a:xfrm>
            <a:off x="468557" y="1115588"/>
            <a:ext cx="5381259" cy="857250"/>
          </a:xfrm>
          <a:custGeom>
            <a:avLst/>
            <a:gdLst/>
            <a:ahLst/>
            <a:cxnLst/>
            <a:rect l="l" t="t" r="r" b="b"/>
            <a:pathLst>
              <a:path w="4991100" h="857250">
                <a:moveTo>
                  <a:pt x="0" y="857250"/>
                </a:moveTo>
                <a:lnTo>
                  <a:pt x="4991100" y="857250"/>
                </a:lnTo>
                <a:lnTo>
                  <a:pt x="4991100" y="0"/>
                </a:lnTo>
                <a:lnTo>
                  <a:pt x="0" y="0"/>
                </a:lnTo>
                <a:lnTo>
                  <a:pt x="0" y="857250"/>
                </a:lnTo>
                <a:close/>
              </a:path>
            </a:pathLst>
          </a:custGeom>
          <a:ln w="1270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>
            <a:extLst>
              <a:ext uri="{FF2B5EF4-FFF2-40B4-BE49-F238E27FC236}">
                <a16:creationId xmlns:a16="http://schemas.microsoft.com/office/drawing/2014/main" id="{96C90391-7291-78B6-CE49-FD22A6AE29DB}"/>
              </a:ext>
            </a:extLst>
          </p:cNvPr>
          <p:cNvSpPr txBox="1"/>
          <p:nvPr/>
        </p:nvSpPr>
        <p:spPr>
          <a:xfrm>
            <a:off x="1082032" y="1149910"/>
            <a:ext cx="4650553" cy="633891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algn="just">
              <a:lnSpc>
                <a:spcPct val="83500"/>
              </a:lnSpc>
              <a:spcBef>
                <a:spcPts val="400"/>
              </a:spcBef>
            </a:pPr>
            <a:r>
              <a:rPr sz="1500">
                <a:latin typeface="Avenir Book" panose="02000503020000020003"/>
                <a:cs typeface="Arial MT"/>
              </a:rPr>
              <a:t>Art. 23 Toda persona tiene </a:t>
            </a:r>
            <a:r>
              <a:rPr lang="es-CO" sz="1500" b="1" noProof="0">
                <a:latin typeface="Avenir Book" panose="02000503020000020003"/>
                <a:cs typeface="Arial"/>
              </a:rPr>
              <a:t>derecho a presentar Peticiones respetuosas </a:t>
            </a:r>
            <a:r>
              <a:rPr lang="es-CO" sz="1500" noProof="0">
                <a:latin typeface="Avenir Book" panose="02000503020000020003"/>
                <a:cs typeface="Arial MT"/>
              </a:rPr>
              <a:t>a las autoridades por motivos de interés general o particular y a obtener pronta resolución.</a:t>
            </a:r>
            <a:endParaRPr sz="1500">
              <a:latin typeface="Avenir Book" panose="02000503020000020003"/>
              <a:cs typeface="Arial MT"/>
            </a:endParaRPr>
          </a:p>
        </p:txBody>
      </p:sp>
      <p:grpSp>
        <p:nvGrpSpPr>
          <p:cNvPr id="31" name="object 27">
            <a:extLst>
              <a:ext uri="{FF2B5EF4-FFF2-40B4-BE49-F238E27FC236}">
                <a16:creationId xmlns:a16="http://schemas.microsoft.com/office/drawing/2014/main" id="{DE9C6A87-A7C4-0A1D-A33B-3A21A3AD258F}"/>
              </a:ext>
            </a:extLst>
          </p:cNvPr>
          <p:cNvGrpSpPr/>
          <p:nvPr/>
        </p:nvGrpSpPr>
        <p:grpSpPr>
          <a:xfrm>
            <a:off x="392422" y="1084437"/>
            <a:ext cx="666750" cy="990600"/>
            <a:chOff x="495300" y="1143000"/>
            <a:chExt cx="666750" cy="990600"/>
          </a:xfrm>
        </p:grpSpPr>
        <p:pic>
          <p:nvPicPr>
            <p:cNvPr id="32" name="object 28">
              <a:extLst>
                <a:ext uri="{FF2B5EF4-FFF2-40B4-BE49-F238E27FC236}">
                  <a16:creationId xmlns:a16="http://schemas.microsoft.com/office/drawing/2014/main" id="{103645A5-260F-D5FC-3A0D-0C91976E2F2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4825" y="1152525"/>
              <a:ext cx="647700" cy="971550"/>
            </a:xfrm>
            <a:prstGeom prst="rect">
              <a:avLst/>
            </a:prstGeom>
          </p:spPr>
        </p:pic>
        <p:sp>
          <p:nvSpPr>
            <p:cNvPr id="33" name="object 29">
              <a:extLst>
                <a:ext uri="{FF2B5EF4-FFF2-40B4-BE49-F238E27FC236}">
                  <a16:creationId xmlns:a16="http://schemas.microsoft.com/office/drawing/2014/main" id="{A3B798FF-2A8F-A7B8-1BBE-45881AF819C8}"/>
                </a:ext>
              </a:extLst>
            </p:cNvPr>
            <p:cNvSpPr/>
            <p:nvPr/>
          </p:nvSpPr>
          <p:spPr>
            <a:xfrm>
              <a:off x="504825" y="1152525"/>
              <a:ext cx="647700" cy="971550"/>
            </a:xfrm>
            <a:custGeom>
              <a:avLst/>
              <a:gdLst/>
              <a:ahLst/>
              <a:cxnLst/>
              <a:rect l="l" t="t" r="r" b="b"/>
              <a:pathLst>
                <a:path w="647700" h="971550">
                  <a:moveTo>
                    <a:pt x="0" y="971550"/>
                  </a:moveTo>
                  <a:lnTo>
                    <a:pt x="647700" y="971550"/>
                  </a:lnTo>
                  <a:lnTo>
                    <a:pt x="647700" y="0"/>
                  </a:lnTo>
                  <a:lnTo>
                    <a:pt x="0" y="0"/>
                  </a:lnTo>
                  <a:lnTo>
                    <a:pt x="0" y="97155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0">
            <a:extLst>
              <a:ext uri="{FF2B5EF4-FFF2-40B4-BE49-F238E27FC236}">
                <a16:creationId xmlns:a16="http://schemas.microsoft.com/office/drawing/2014/main" id="{D59CF9C7-8537-D20D-9DCB-2729B13604AA}"/>
              </a:ext>
            </a:extLst>
          </p:cNvPr>
          <p:cNvSpPr/>
          <p:nvPr/>
        </p:nvSpPr>
        <p:spPr>
          <a:xfrm>
            <a:off x="618758" y="2217558"/>
            <a:ext cx="5231058" cy="1038225"/>
          </a:xfrm>
          <a:custGeom>
            <a:avLst/>
            <a:gdLst/>
            <a:ahLst/>
            <a:cxnLst/>
            <a:rect l="l" t="t" r="r" b="b"/>
            <a:pathLst>
              <a:path w="4972050" h="1038225">
                <a:moveTo>
                  <a:pt x="0" y="1038225"/>
                </a:moveTo>
                <a:lnTo>
                  <a:pt x="4972050" y="1038225"/>
                </a:lnTo>
                <a:lnTo>
                  <a:pt x="4972050" y="0"/>
                </a:lnTo>
                <a:lnTo>
                  <a:pt x="0" y="0"/>
                </a:lnTo>
                <a:lnTo>
                  <a:pt x="0" y="1038225"/>
                </a:lnTo>
                <a:close/>
              </a:path>
            </a:pathLst>
          </a:custGeom>
          <a:ln w="12700">
            <a:solidFill>
              <a:srgbClr val="155F8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1">
            <a:extLst>
              <a:ext uri="{FF2B5EF4-FFF2-40B4-BE49-F238E27FC236}">
                <a16:creationId xmlns:a16="http://schemas.microsoft.com/office/drawing/2014/main" id="{04AE13F6-959E-EF13-CB2F-6F82191F4784}"/>
              </a:ext>
            </a:extLst>
          </p:cNvPr>
          <p:cNvSpPr txBox="1"/>
          <p:nvPr/>
        </p:nvSpPr>
        <p:spPr>
          <a:xfrm>
            <a:off x="1058587" y="2217113"/>
            <a:ext cx="4650552" cy="97980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400"/>
              </a:spcBef>
            </a:pPr>
            <a:r>
              <a:rPr sz="1500">
                <a:latin typeface="Avenir Book" panose="02000503020000020003"/>
                <a:cs typeface="Arial MT"/>
              </a:rPr>
              <a:t>Ley 1437 de 2011 (CPACA) Derecho Fundamental de Petición. Título II sustituido, Ley 1755 de 2025.</a:t>
            </a: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lang="es-CO" sz="1500" noProof="0">
                <a:latin typeface="Avenir Book" panose="02000503020000020003"/>
                <a:cs typeface="Arial MT"/>
              </a:rPr>
              <a:t>     Capítulo I y II DP ante </a:t>
            </a:r>
            <a:r>
              <a:rPr lang="es-CO" sz="1500" b="1" noProof="0">
                <a:latin typeface="Avenir Book" panose="02000503020000020003"/>
                <a:cs typeface="Arial"/>
              </a:rPr>
              <a:t>Autoridades</a:t>
            </a:r>
            <a:endParaRPr lang="es-CO" sz="1500" noProof="0">
              <a:latin typeface="Avenir Book" panose="02000503020000020003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lang="es-CO" sz="1500" noProof="0">
                <a:latin typeface="Avenir Book" panose="02000503020000020003"/>
                <a:cs typeface="Arial MT"/>
              </a:rPr>
              <a:t>     Capítulo III DP ante </a:t>
            </a:r>
            <a:r>
              <a:rPr lang="es-CO" sz="1500" b="1" noProof="0">
                <a:latin typeface="Avenir Book" panose="02000503020000020003"/>
                <a:cs typeface="Arial"/>
              </a:rPr>
              <a:t>Organizaciones Privadas</a:t>
            </a:r>
            <a:endParaRPr lang="es-CO" sz="1500" noProof="0">
              <a:latin typeface="Avenir Book" panose="02000503020000020003"/>
              <a:cs typeface="Arial"/>
            </a:endParaRPr>
          </a:p>
        </p:txBody>
      </p:sp>
      <p:grpSp>
        <p:nvGrpSpPr>
          <p:cNvPr id="36" name="object 32">
            <a:extLst>
              <a:ext uri="{FF2B5EF4-FFF2-40B4-BE49-F238E27FC236}">
                <a16:creationId xmlns:a16="http://schemas.microsoft.com/office/drawing/2014/main" id="{7BBD3D80-7CF8-CEE7-27D9-8DDF473EA307}"/>
              </a:ext>
            </a:extLst>
          </p:cNvPr>
          <p:cNvGrpSpPr/>
          <p:nvPr/>
        </p:nvGrpSpPr>
        <p:grpSpPr>
          <a:xfrm>
            <a:off x="337772" y="2127007"/>
            <a:ext cx="666750" cy="990600"/>
            <a:chOff x="466725" y="2314575"/>
            <a:chExt cx="666750" cy="990600"/>
          </a:xfrm>
        </p:grpSpPr>
        <p:pic>
          <p:nvPicPr>
            <p:cNvPr id="37" name="object 33">
              <a:extLst>
                <a:ext uri="{FF2B5EF4-FFF2-40B4-BE49-F238E27FC236}">
                  <a16:creationId xmlns:a16="http://schemas.microsoft.com/office/drawing/2014/main" id="{334750FB-1E76-9617-81DA-0B345A8887A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6250" y="2324100"/>
              <a:ext cx="647700" cy="971550"/>
            </a:xfrm>
            <a:prstGeom prst="rect">
              <a:avLst/>
            </a:prstGeom>
          </p:spPr>
        </p:pic>
        <p:sp>
          <p:nvSpPr>
            <p:cNvPr id="38" name="object 34">
              <a:extLst>
                <a:ext uri="{FF2B5EF4-FFF2-40B4-BE49-F238E27FC236}">
                  <a16:creationId xmlns:a16="http://schemas.microsoft.com/office/drawing/2014/main" id="{5D7F5405-4A79-98DE-F73B-BAA2D0853E01}"/>
                </a:ext>
              </a:extLst>
            </p:cNvPr>
            <p:cNvSpPr/>
            <p:nvPr/>
          </p:nvSpPr>
          <p:spPr>
            <a:xfrm>
              <a:off x="476250" y="2324100"/>
              <a:ext cx="647700" cy="971550"/>
            </a:xfrm>
            <a:custGeom>
              <a:avLst/>
              <a:gdLst/>
              <a:ahLst/>
              <a:cxnLst/>
              <a:rect l="l" t="t" r="r" b="b"/>
              <a:pathLst>
                <a:path w="647700" h="971550">
                  <a:moveTo>
                    <a:pt x="0" y="971550"/>
                  </a:moveTo>
                  <a:lnTo>
                    <a:pt x="647700" y="971550"/>
                  </a:lnTo>
                  <a:lnTo>
                    <a:pt x="647700" y="0"/>
                  </a:lnTo>
                  <a:lnTo>
                    <a:pt x="0" y="0"/>
                  </a:lnTo>
                  <a:lnTo>
                    <a:pt x="0" y="97155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60" name="Diagrama 59">
            <a:extLst>
              <a:ext uri="{FF2B5EF4-FFF2-40B4-BE49-F238E27FC236}">
                <a16:creationId xmlns:a16="http://schemas.microsoft.com/office/drawing/2014/main" id="{A62094B8-D92B-4930-5963-784E4A3E3B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203455"/>
              </p:ext>
            </p:extLst>
          </p:nvPr>
        </p:nvGraphicFramePr>
        <p:xfrm>
          <a:off x="370743" y="3411723"/>
          <a:ext cx="5479073" cy="981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61" name="object 36">
            <a:extLst>
              <a:ext uri="{FF2B5EF4-FFF2-40B4-BE49-F238E27FC236}">
                <a16:creationId xmlns:a16="http://schemas.microsoft.com/office/drawing/2014/main" id="{15D84858-A110-9E5E-F762-599ADE9FF183}"/>
              </a:ext>
            </a:extLst>
          </p:cNvPr>
          <p:cNvSpPr txBox="1"/>
          <p:nvPr/>
        </p:nvSpPr>
        <p:spPr>
          <a:xfrm>
            <a:off x="1035845" y="3594907"/>
            <a:ext cx="4696740" cy="645795"/>
          </a:xfrm>
          <a:prstGeom prst="rect">
            <a:avLst/>
          </a:prstGeom>
        </p:spPr>
        <p:txBody>
          <a:bodyPr vert="horz" wrap="square" lIns="0" tIns="45720" rIns="0" bIns="0" rtlCol="0" anchor="t">
            <a:spAutoFit/>
          </a:bodyPr>
          <a:lstStyle/>
          <a:p>
            <a:pPr marL="12700" marR="5080" algn="just">
              <a:lnSpc>
                <a:spcPct val="85600"/>
              </a:lnSpc>
              <a:spcBef>
                <a:spcPts val="360"/>
              </a:spcBef>
            </a:pPr>
            <a:r>
              <a:rPr sz="1500">
                <a:latin typeface="Avenir Book" panose="02000503020000020003"/>
                <a:cs typeface="Arial MT"/>
              </a:rPr>
              <a:t>Ley 1755 de 2015 </a:t>
            </a:r>
            <a:r>
              <a:rPr sz="1500" err="1">
                <a:latin typeface="Avenir Book" panose="02000503020000020003"/>
                <a:cs typeface="Arial MT"/>
              </a:rPr>
              <a:t>regula</a:t>
            </a:r>
            <a:r>
              <a:rPr sz="1500">
                <a:latin typeface="Avenir Book" panose="02000503020000020003"/>
                <a:cs typeface="Arial MT"/>
              </a:rPr>
              <a:t> </a:t>
            </a:r>
            <a:r>
              <a:rPr sz="1500" err="1">
                <a:latin typeface="Avenir Book" panose="02000503020000020003"/>
                <a:cs typeface="Arial MT"/>
              </a:rPr>
              <a:t>el</a:t>
            </a:r>
            <a:r>
              <a:rPr sz="1500">
                <a:latin typeface="Avenir Book" panose="02000503020000020003"/>
                <a:cs typeface="Arial MT"/>
              </a:rPr>
              <a:t> Derecho Fundamental de </a:t>
            </a:r>
            <a:r>
              <a:rPr sz="1500" err="1">
                <a:latin typeface="Avenir Book" panose="02000503020000020003"/>
                <a:cs typeface="Arial MT"/>
              </a:rPr>
              <a:t>Petición</a:t>
            </a:r>
            <a:r>
              <a:rPr sz="1500">
                <a:latin typeface="Avenir Book" panose="02000503020000020003"/>
                <a:cs typeface="Arial MT"/>
              </a:rPr>
              <a:t> ante</a:t>
            </a:r>
            <a:r>
              <a:rPr lang="en-US" sz="1500">
                <a:latin typeface="Avenir Book" panose="02000503020000020003"/>
                <a:cs typeface="Arial MT"/>
              </a:rPr>
              <a:t> </a:t>
            </a:r>
            <a:r>
              <a:rPr sz="1500">
                <a:latin typeface="Avenir Book" panose="02000503020000020003"/>
                <a:cs typeface="Arial MT"/>
              </a:rPr>
              <a:t>autoridades y </a:t>
            </a:r>
            <a:r>
              <a:rPr sz="1500" err="1">
                <a:latin typeface="Avenir Book" panose="02000503020000020003"/>
                <a:cs typeface="Arial MT"/>
              </a:rPr>
              <a:t>organizaciones</a:t>
            </a:r>
            <a:r>
              <a:rPr sz="1500">
                <a:latin typeface="Avenir Book" panose="02000503020000020003"/>
                <a:cs typeface="Arial MT"/>
              </a:rPr>
              <a:t> e </a:t>
            </a:r>
            <a:r>
              <a:rPr sz="1500" err="1">
                <a:latin typeface="Avenir Book" panose="02000503020000020003"/>
                <a:cs typeface="Arial MT"/>
              </a:rPr>
              <a:t>instituciones</a:t>
            </a:r>
            <a:r>
              <a:rPr sz="1500">
                <a:latin typeface="Avenir Book" panose="02000503020000020003"/>
                <a:cs typeface="Arial MT"/>
              </a:rPr>
              <a:t> </a:t>
            </a:r>
            <a:r>
              <a:rPr sz="1500" err="1">
                <a:latin typeface="Avenir Book" panose="02000503020000020003"/>
                <a:cs typeface="Arial MT"/>
              </a:rPr>
              <a:t>privadas</a:t>
            </a:r>
            <a:r>
              <a:rPr sz="1500">
                <a:latin typeface="Avenir Book" panose="02000503020000020003"/>
                <a:cs typeface="Arial MT"/>
              </a:rPr>
              <a:t>.</a:t>
            </a:r>
          </a:p>
        </p:txBody>
      </p:sp>
      <p:graphicFrame>
        <p:nvGraphicFramePr>
          <p:cNvPr id="62" name="Diagrama 61">
            <a:extLst>
              <a:ext uri="{FF2B5EF4-FFF2-40B4-BE49-F238E27FC236}">
                <a16:creationId xmlns:a16="http://schemas.microsoft.com/office/drawing/2014/main" id="{4CD490B8-7BA3-1433-414D-737C754794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1556049"/>
              </p:ext>
            </p:extLst>
          </p:nvPr>
        </p:nvGraphicFramePr>
        <p:xfrm>
          <a:off x="378501" y="4553854"/>
          <a:ext cx="5454646" cy="815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63" name="object 36">
            <a:extLst>
              <a:ext uri="{FF2B5EF4-FFF2-40B4-BE49-F238E27FC236}">
                <a16:creationId xmlns:a16="http://schemas.microsoft.com/office/drawing/2014/main" id="{51D97744-C5F2-AA3E-5C22-1EE4564FAB38}"/>
              </a:ext>
            </a:extLst>
          </p:cNvPr>
          <p:cNvSpPr txBox="1"/>
          <p:nvPr/>
        </p:nvSpPr>
        <p:spPr>
          <a:xfrm>
            <a:off x="1058938" y="4842035"/>
            <a:ext cx="4696740" cy="244682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 algn="just">
              <a:lnSpc>
                <a:spcPct val="85600"/>
              </a:lnSpc>
              <a:spcBef>
                <a:spcPts val="360"/>
              </a:spcBef>
            </a:pPr>
            <a:r>
              <a:rPr lang="es-CO" sz="1500">
                <a:latin typeface="Avenir Book" panose="02000503020000020003"/>
                <a:cs typeface="Arial MT"/>
              </a:rPr>
              <a:t>Decreto 1166 de 2016 peticiones presentadas verbalmente</a:t>
            </a:r>
            <a:endParaRPr sz="1500">
              <a:latin typeface="Avenir Book" panose="02000503020000020003"/>
              <a:cs typeface="Arial MT"/>
            </a:endParaRPr>
          </a:p>
        </p:txBody>
      </p:sp>
      <p:graphicFrame>
        <p:nvGraphicFramePr>
          <p:cNvPr id="64" name="Diagrama 63">
            <a:extLst>
              <a:ext uri="{FF2B5EF4-FFF2-40B4-BE49-F238E27FC236}">
                <a16:creationId xmlns:a16="http://schemas.microsoft.com/office/drawing/2014/main" id="{43CEF513-76DF-400B-C9BA-934E949A9C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3710544"/>
              </p:ext>
            </p:extLst>
          </p:nvPr>
        </p:nvGraphicFramePr>
        <p:xfrm>
          <a:off x="354074" y="5624986"/>
          <a:ext cx="5479073" cy="981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sp>
        <p:nvSpPr>
          <p:cNvPr id="65" name="object 36">
            <a:extLst>
              <a:ext uri="{FF2B5EF4-FFF2-40B4-BE49-F238E27FC236}">
                <a16:creationId xmlns:a16="http://schemas.microsoft.com/office/drawing/2014/main" id="{C404378C-3D49-385D-86E5-EA291BC9B83A}"/>
              </a:ext>
            </a:extLst>
          </p:cNvPr>
          <p:cNvSpPr txBox="1"/>
          <p:nvPr/>
        </p:nvSpPr>
        <p:spPr>
          <a:xfrm>
            <a:off x="1142898" y="5731839"/>
            <a:ext cx="4696740" cy="815608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lang="es-ES" sz="1500">
                <a:latin typeface="Avenir Book" panose="02000503020000020003"/>
                <a:cs typeface="Arial MT"/>
              </a:rPr>
              <a:t>Defensa de los Usuarios en Sede de la Empresa.</a:t>
            </a: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lang="es-ES" sz="1500">
                <a:latin typeface="Avenir Book" panose="02000503020000020003"/>
                <a:cs typeface="Arial MT"/>
              </a:rPr>
              <a:t>Ley 142 de 1994, Artículos 152 a 158</a:t>
            </a: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lang="es-ES" sz="1500">
                <a:latin typeface="Avenir Book" panose="02000503020000020003"/>
                <a:cs typeface="Arial MT"/>
              </a:rPr>
              <a:t>Cláusula 20 Condiciones Uniformes SPD Acueducto.</a:t>
            </a:r>
            <a:endParaRPr sz="1500">
              <a:latin typeface="Avenir Book" panose="02000503020000020003"/>
              <a:cs typeface="Arial MT"/>
            </a:endParaRPr>
          </a:p>
        </p:txBody>
      </p:sp>
      <p:sp>
        <p:nvSpPr>
          <p:cNvPr id="11" name="object 20">
            <a:extLst>
              <a:ext uri="{FF2B5EF4-FFF2-40B4-BE49-F238E27FC236}">
                <a16:creationId xmlns:a16="http://schemas.microsoft.com/office/drawing/2014/main" id="{14DDF5A6-32A7-3FE5-F617-3FED280ADF77}"/>
              </a:ext>
            </a:extLst>
          </p:cNvPr>
          <p:cNvSpPr txBox="1"/>
          <p:nvPr/>
        </p:nvSpPr>
        <p:spPr>
          <a:xfrm>
            <a:off x="6951052" y="6078193"/>
            <a:ext cx="4340225" cy="447238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algn="just">
              <a:lnSpc>
                <a:spcPct val="83500"/>
              </a:lnSpc>
              <a:spcBef>
                <a:spcPts val="400"/>
              </a:spcBef>
            </a:pPr>
            <a:r>
              <a:rPr lang="es-ES" sz="1500" b="1" dirty="0">
                <a:latin typeface="Avenir Book" panose="02000503020000020003"/>
                <a:cs typeface="Arial MT"/>
              </a:rPr>
              <a:t>         T-230 de 2020 </a:t>
            </a:r>
            <a:r>
              <a:rPr lang="es-ES" sz="1500" dirty="0">
                <a:latin typeface="Avenir Book" panose="02000503020000020003"/>
                <a:cs typeface="Arial MT"/>
              </a:rPr>
              <a:t>DP ante Empresa de Servicios      	Públicos.</a:t>
            </a:r>
          </a:p>
        </p:txBody>
      </p:sp>
    </p:spTree>
    <p:extLst>
      <p:ext uri="{BB962C8B-B14F-4D97-AF65-F5344CB8AC3E}">
        <p14:creationId xmlns:p14="http://schemas.microsoft.com/office/powerpoint/2010/main" val="1990690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Rectángulo 2074">
            <a:extLst>
              <a:ext uri="{FF2B5EF4-FFF2-40B4-BE49-F238E27FC236}">
                <a16:creationId xmlns:a16="http://schemas.microsoft.com/office/drawing/2014/main" id="{E0700017-2DC4-5E36-88F2-6CC1C8544382}"/>
              </a:ext>
            </a:extLst>
          </p:cNvPr>
          <p:cNvSpPr/>
          <p:nvPr/>
        </p:nvSpPr>
        <p:spPr>
          <a:xfrm>
            <a:off x="8510497" y="1415689"/>
            <a:ext cx="3594864" cy="46659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74" name="Rectángulo 2073">
            <a:extLst>
              <a:ext uri="{FF2B5EF4-FFF2-40B4-BE49-F238E27FC236}">
                <a16:creationId xmlns:a16="http://schemas.microsoft.com/office/drawing/2014/main" id="{A59500B5-7058-7475-D1F4-39DFD46A5FAB}"/>
              </a:ext>
            </a:extLst>
          </p:cNvPr>
          <p:cNvSpPr/>
          <p:nvPr/>
        </p:nvSpPr>
        <p:spPr>
          <a:xfrm>
            <a:off x="4232225" y="1486847"/>
            <a:ext cx="4102119" cy="45948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73" name="Rectángulo: esquinas redondeadas 2072">
            <a:extLst>
              <a:ext uri="{FF2B5EF4-FFF2-40B4-BE49-F238E27FC236}">
                <a16:creationId xmlns:a16="http://schemas.microsoft.com/office/drawing/2014/main" id="{D47814CE-620B-A548-2364-4DDF178A536D}"/>
              </a:ext>
            </a:extLst>
          </p:cNvPr>
          <p:cNvSpPr/>
          <p:nvPr/>
        </p:nvSpPr>
        <p:spPr>
          <a:xfrm>
            <a:off x="8577214" y="3907974"/>
            <a:ext cx="3471015" cy="52193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72" name="Rectángulo: esquinas redondeadas 2071">
            <a:extLst>
              <a:ext uri="{FF2B5EF4-FFF2-40B4-BE49-F238E27FC236}">
                <a16:creationId xmlns:a16="http://schemas.microsoft.com/office/drawing/2014/main" id="{B3141F38-C3DD-A27B-5BD5-B33F5D24DB1F}"/>
              </a:ext>
            </a:extLst>
          </p:cNvPr>
          <p:cNvSpPr/>
          <p:nvPr/>
        </p:nvSpPr>
        <p:spPr>
          <a:xfrm>
            <a:off x="8626991" y="1721291"/>
            <a:ext cx="3074042" cy="28323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71" name="Rectángulo: esquinas redondeadas 2070">
            <a:extLst>
              <a:ext uri="{FF2B5EF4-FFF2-40B4-BE49-F238E27FC236}">
                <a16:creationId xmlns:a16="http://schemas.microsoft.com/office/drawing/2014/main" id="{A260B924-981A-A774-6ECB-B150662F24D8}"/>
              </a:ext>
            </a:extLst>
          </p:cNvPr>
          <p:cNvSpPr/>
          <p:nvPr/>
        </p:nvSpPr>
        <p:spPr>
          <a:xfrm>
            <a:off x="5446887" y="5033469"/>
            <a:ext cx="1802702" cy="2771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70" name="Rectángulo: esquinas redondeadas 2069">
            <a:extLst>
              <a:ext uri="{FF2B5EF4-FFF2-40B4-BE49-F238E27FC236}">
                <a16:creationId xmlns:a16="http://schemas.microsoft.com/office/drawing/2014/main" id="{1FBB7D93-51AF-258E-AA8A-788F4D37E01C}"/>
              </a:ext>
            </a:extLst>
          </p:cNvPr>
          <p:cNvSpPr/>
          <p:nvPr/>
        </p:nvSpPr>
        <p:spPr>
          <a:xfrm>
            <a:off x="5343543" y="3506701"/>
            <a:ext cx="1930147" cy="27118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69" name="Rectángulo: esquinas redondeadas 2068">
            <a:extLst>
              <a:ext uri="{FF2B5EF4-FFF2-40B4-BE49-F238E27FC236}">
                <a16:creationId xmlns:a16="http://schemas.microsoft.com/office/drawing/2014/main" id="{0A0440FE-3787-573B-48B6-DADF2EE55485}"/>
              </a:ext>
            </a:extLst>
          </p:cNvPr>
          <p:cNvSpPr/>
          <p:nvPr/>
        </p:nvSpPr>
        <p:spPr>
          <a:xfrm>
            <a:off x="5339519" y="1700650"/>
            <a:ext cx="2541593" cy="29038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B6A91F4-EA75-C0A1-EB42-105DAFD8A131}"/>
              </a:ext>
            </a:extLst>
          </p:cNvPr>
          <p:cNvSpPr/>
          <p:nvPr/>
        </p:nvSpPr>
        <p:spPr>
          <a:xfrm>
            <a:off x="278391" y="1496153"/>
            <a:ext cx="3811638" cy="45855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60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1CE2AB98-ECC1-8B0A-0CBB-6866FAE1672C}"/>
              </a:ext>
            </a:extLst>
          </p:cNvPr>
          <p:cNvSpPr txBox="1">
            <a:spLocks/>
          </p:cNvSpPr>
          <p:nvPr/>
        </p:nvSpPr>
        <p:spPr>
          <a:xfrm>
            <a:off x="511277" y="280085"/>
            <a:ext cx="8404860" cy="6052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defPPr>
              <a:defRPr lang="es-CO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3200">
                <a:latin typeface="Avenir título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chemeClr val="accent1"/>
                </a:solidFill>
              </a:rPr>
              <a:t>MODALIDADES Y TÉRMINOS DEL DERECHO DE PETICIÓN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89A817F4-B26F-90F0-A8D0-928B9FFD34A2}"/>
              </a:ext>
            </a:extLst>
          </p:cNvPr>
          <p:cNvSpPr/>
          <p:nvPr/>
        </p:nvSpPr>
        <p:spPr>
          <a:xfrm>
            <a:off x="511277" y="1056401"/>
            <a:ext cx="3505445" cy="57407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2BA6FD38-2EDA-4FF6-68B8-DFE10F19F74A}"/>
              </a:ext>
            </a:extLst>
          </p:cNvPr>
          <p:cNvSpPr/>
          <p:nvPr/>
        </p:nvSpPr>
        <p:spPr>
          <a:xfrm>
            <a:off x="677115" y="1866481"/>
            <a:ext cx="2124000" cy="27724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F24288D-7661-C64C-7E62-4458FD3E450F}"/>
              </a:ext>
            </a:extLst>
          </p:cNvPr>
          <p:cNvSpPr txBox="1"/>
          <p:nvPr/>
        </p:nvSpPr>
        <p:spPr>
          <a:xfrm>
            <a:off x="737618" y="1825272"/>
            <a:ext cx="2191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>
                <a:latin typeface="Avenir Book" panose="02000503020000020003"/>
              </a:rPr>
              <a:t>D</a:t>
            </a:r>
            <a:r>
              <a:rPr lang="es-CO" sz="1600">
                <a:latin typeface="Avenir Book" panose="02000503020000020003"/>
              </a:rPr>
              <a:t>erecho de </a:t>
            </a:r>
            <a:r>
              <a:rPr lang="es-CO" sz="1600" b="1">
                <a:latin typeface="Avenir Book" panose="02000503020000020003"/>
              </a:rPr>
              <a:t>P</a:t>
            </a:r>
            <a:r>
              <a:rPr lang="es-CO" sz="1600">
                <a:latin typeface="Avenir Book" panose="02000503020000020003"/>
              </a:rPr>
              <a:t>etición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AEBD9BE9-6C9E-560A-FF48-9A92253255F4}"/>
              </a:ext>
            </a:extLst>
          </p:cNvPr>
          <p:cNvSpPr/>
          <p:nvPr/>
        </p:nvSpPr>
        <p:spPr>
          <a:xfrm>
            <a:off x="557617" y="1915105"/>
            <a:ext cx="180000" cy="1800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B74CC958-D7DD-0AF7-7290-854055710541}"/>
              </a:ext>
            </a:extLst>
          </p:cNvPr>
          <p:cNvSpPr/>
          <p:nvPr/>
        </p:nvSpPr>
        <p:spPr>
          <a:xfrm>
            <a:off x="677115" y="2238737"/>
            <a:ext cx="2124000" cy="27724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5CAF314-6502-CD95-3FBB-D83AE7F371E8}"/>
              </a:ext>
            </a:extLst>
          </p:cNvPr>
          <p:cNvSpPr txBox="1"/>
          <p:nvPr/>
        </p:nvSpPr>
        <p:spPr>
          <a:xfrm>
            <a:off x="737617" y="2197528"/>
            <a:ext cx="2202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>
                <a:latin typeface="Avenir Book" panose="02000503020000020003"/>
              </a:rPr>
              <a:t>Q</a:t>
            </a:r>
            <a:r>
              <a:rPr lang="es-CO" sz="1600">
                <a:latin typeface="Avenir Book" panose="02000503020000020003"/>
              </a:rPr>
              <a:t>ueja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694AC8E2-1F5B-7EE6-6C5C-B62A57165E48}"/>
              </a:ext>
            </a:extLst>
          </p:cNvPr>
          <p:cNvSpPr/>
          <p:nvPr/>
        </p:nvSpPr>
        <p:spPr>
          <a:xfrm>
            <a:off x="557617" y="2287361"/>
            <a:ext cx="180000" cy="1800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479E6E42-FEBC-08E1-DC41-1B729842C370}"/>
              </a:ext>
            </a:extLst>
          </p:cNvPr>
          <p:cNvSpPr/>
          <p:nvPr/>
        </p:nvSpPr>
        <p:spPr>
          <a:xfrm>
            <a:off x="677115" y="2622057"/>
            <a:ext cx="2124000" cy="27724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13EFB84-17DB-B71D-069F-2367B4C2CB6F}"/>
              </a:ext>
            </a:extLst>
          </p:cNvPr>
          <p:cNvSpPr txBox="1"/>
          <p:nvPr/>
        </p:nvSpPr>
        <p:spPr>
          <a:xfrm>
            <a:off x="737617" y="2580848"/>
            <a:ext cx="14189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>
                <a:latin typeface="Avenir Book" panose="02000503020000020003"/>
              </a:rPr>
              <a:t>R</a:t>
            </a:r>
            <a:r>
              <a:rPr lang="es-CO" sz="1600">
                <a:latin typeface="Avenir Book" panose="02000503020000020003"/>
              </a:rPr>
              <a:t>eclamo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49CF099C-4ED6-D347-7505-121264D91EDA}"/>
              </a:ext>
            </a:extLst>
          </p:cNvPr>
          <p:cNvSpPr/>
          <p:nvPr/>
        </p:nvSpPr>
        <p:spPr>
          <a:xfrm>
            <a:off x="557617" y="2670681"/>
            <a:ext cx="180000" cy="1800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3D2F70FD-2079-1589-56F1-22B9F7ADFF4B}"/>
              </a:ext>
            </a:extLst>
          </p:cNvPr>
          <p:cNvSpPr/>
          <p:nvPr/>
        </p:nvSpPr>
        <p:spPr>
          <a:xfrm>
            <a:off x="677115" y="3006393"/>
            <a:ext cx="2124000" cy="27724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C8B713B-1F0D-4136-C83B-9C9386A8F43E}"/>
              </a:ext>
            </a:extLst>
          </p:cNvPr>
          <p:cNvSpPr txBox="1"/>
          <p:nvPr/>
        </p:nvSpPr>
        <p:spPr>
          <a:xfrm>
            <a:off x="737617" y="2965184"/>
            <a:ext cx="14189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>
                <a:latin typeface="Avenir Book" panose="02000503020000020003"/>
              </a:rPr>
              <a:t>S</a:t>
            </a:r>
            <a:r>
              <a:rPr lang="es-CO" sz="1600">
                <a:latin typeface="Avenir Book" panose="02000503020000020003"/>
              </a:rPr>
              <a:t>ugerencia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0F57A40C-494D-DB75-C9BB-7FB39DA96078}"/>
              </a:ext>
            </a:extLst>
          </p:cNvPr>
          <p:cNvSpPr/>
          <p:nvPr/>
        </p:nvSpPr>
        <p:spPr>
          <a:xfrm>
            <a:off x="557617" y="3055017"/>
            <a:ext cx="180000" cy="1800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7CD819CC-94DF-22FE-A421-E7DE76DF6155}"/>
              </a:ext>
            </a:extLst>
          </p:cNvPr>
          <p:cNvSpPr/>
          <p:nvPr/>
        </p:nvSpPr>
        <p:spPr>
          <a:xfrm>
            <a:off x="677115" y="3379446"/>
            <a:ext cx="2124000" cy="27724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32F4A39-0D10-36F8-2A73-AAB840F41717}"/>
              </a:ext>
            </a:extLst>
          </p:cNvPr>
          <p:cNvSpPr txBox="1"/>
          <p:nvPr/>
        </p:nvSpPr>
        <p:spPr>
          <a:xfrm>
            <a:off x="737617" y="3338237"/>
            <a:ext cx="14189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>
                <a:latin typeface="Avenir Book" panose="02000503020000020003"/>
              </a:rPr>
              <a:t>D</a:t>
            </a:r>
            <a:r>
              <a:rPr lang="es-CO" sz="1600">
                <a:latin typeface="Avenir Book" panose="02000503020000020003"/>
              </a:rPr>
              <a:t>enuncia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73B1A87B-B9EF-4FE1-E429-5C85548FB14B}"/>
              </a:ext>
            </a:extLst>
          </p:cNvPr>
          <p:cNvSpPr/>
          <p:nvPr/>
        </p:nvSpPr>
        <p:spPr>
          <a:xfrm>
            <a:off x="557617" y="3428070"/>
            <a:ext cx="180000" cy="1800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C4D113B5-575E-D847-6B6C-D2A71C778AAA}"/>
              </a:ext>
            </a:extLst>
          </p:cNvPr>
          <p:cNvSpPr/>
          <p:nvPr/>
        </p:nvSpPr>
        <p:spPr>
          <a:xfrm>
            <a:off x="677115" y="4200294"/>
            <a:ext cx="1008000" cy="27724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2B43C206-1CCE-024C-BF00-4EE95CF33E1E}"/>
              </a:ext>
            </a:extLst>
          </p:cNvPr>
          <p:cNvSpPr txBox="1"/>
          <p:nvPr/>
        </p:nvSpPr>
        <p:spPr>
          <a:xfrm>
            <a:off x="698287" y="4168917"/>
            <a:ext cx="1011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>
                <a:latin typeface="Avenir Book" panose="02000503020000020003"/>
              </a:rPr>
              <a:t>C</a:t>
            </a:r>
            <a:r>
              <a:rPr lang="es-CO" sz="1600">
                <a:latin typeface="Avenir Book" panose="02000503020000020003"/>
              </a:rPr>
              <a:t>onsulta</a:t>
            </a: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939B036A-7005-2F24-1524-542CF124FA8D}"/>
              </a:ext>
            </a:extLst>
          </p:cNvPr>
          <p:cNvSpPr/>
          <p:nvPr/>
        </p:nvSpPr>
        <p:spPr>
          <a:xfrm>
            <a:off x="557617" y="4258750"/>
            <a:ext cx="180000" cy="1800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4C7502F5-D621-2E7F-54DD-22EED6769C54}"/>
              </a:ext>
            </a:extLst>
          </p:cNvPr>
          <p:cNvSpPr/>
          <p:nvPr/>
        </p:nvSpPr>
        <p:spPr>
          <a:xfrm>
            <a:off x="697248" y="4776800"/>
            <a:ext cx="2736000" cy="27724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420EB22C-B1E2-D74F-54E4-3FEC1386F421}"/>
              </a:ext>
            </a:extLst>
          </p:cNvPr>
          <p:cNvSpPr txBox="1"/>
          <p:nvPr/>
        </p:nvSpPr>
        <p:spPr>
          <a:xfrm>
            <a:off x="757750" y="4735591"/>
            <a:ext cx="2495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>
                <a:latin typeface="Avenir Book" panose="02000503020000020003"/>
              </a:rPr>
              <a:t>Solicitud de </a:t>
            </a:r>
            <a:r>
              <a:rPr lang="es-CO" sz="1600" b="1">
                <a:latin typeface="Avenir Book" panose="02000503020000020003"/>
              </a:rPr>
              <a:t>I</a:t>
            </a:r>
            <a:r>
              <a:rPr lang="es-CO" sz="1600">
                <a:latin typeface="Avenir Book" panose="02000503020000020003"/>
              </a:rPr>
              <a:t>nformación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B71B10C9-E579-2993-6D1A-9EA74382FFDA}"/>
              </a:ext>
            </a:extLst>
          </p:cNvPr>
          <p:cNvSpPr/>
          <p:nvPr/>
        </p:nvSpPr>
        <p:spPr>
          <a:xfrm>
            <a:off x="577750" y="4825424"/>
            <a:ext cx="180000" cy="1800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86BEFB68-57A6-4EAE-3899-03B02E79DA74}"/>
              </a:ext>
            </a:extLst>
          </p:cNvPr>
          <p:cNvSpPr/>
          <p:nvPr/>
        </p:nvSpPr>
        <p:spPr>
          <a:xfrm>
            <a:off x="697248" y="5237226"/>
            <a:ext cx="2736000" cy="27724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30AE241-4416-578C-B577-282C6A19AEC4}"/>
              </a:ext>
            </a:extLst>
          </p:cNvPr>
          <p:cNvSpPr txBox="1"/>
          <p:nvPr/>
        </p:nvSpPr>
        <p:spPr>
          <a:xfrm>
            <a:off x="697248" y="5175921"/>
            <a:ext cx="2556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>
                <a:latin typeface="Avenir Book" panose="02000503020000020003"/>
              </a:rPr>
              <a:t>Solicitud de </a:t>
            </a:r>
            <a:r>
              <a:rPr lang="es-CO" sz="1600" b="1">
                <a:latin typeface="Avenir Book" panose="02000503020000020003"/>
              </a:rPr>
              <a:t>D</a:t>
            </a:r>
            <a:r>
              <a:rPr lang="es-CO" sz="1600">
                <a:latin typeface="Avenir Book" panose="02000503020000020003"/>
              </a:rPr>
              <a:t>ocumentos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33D1D174-0DCA-88A5-248A-10F9C7E30770}"/>
              </a:ext>
            </a:extLst>
          </p:cNvPr>
          <p:cNvSpPr/>
          <p:nvPr/>
        </p:nvSpPr>
        <p:spPr>
          <a:xfrm>
            <a:off x="577750" y="5285850"/>
            <a:ext cx="180000" cy="1800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21C5BA6B-6018-BB7A-9097-F6B88090089B}"/>
              </a:ext>
            </a:extLst>
          </p:cNvPr>
          <p:cNvSpPr/>
          <p:nvPr/>
        </p:nvSpPr>
        <p:spPr>
          <a:xfrm>
            <a:off x="692621" y="5682292"/>
            <a:ext cx="2736000" cy="27724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6975FF53-2C07-24CA-7457-2750CB5F2988}"/>
              </a:ext>
            </a:extLst>
          </p:cNvPr>
          <p:cNvSpPr txBox="1"/>
          <p:nvPr/>
        </p:nvSpPr>
        <p:spPr>
          <a:xfrm>
            <a:off x="692620" y="5620987"/>
            <a:ext cx="2791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>
                <a:latin typeface="Avenir Book" panose="02000503020000020003"/>
              </a:rPr>
              <a:t>P</a:t>
            </a:r>
            <a:r>
              <a:rPr lang="es-CO" sz="1600">
                <a:latin typeface="Avenir Book" panose="02000503020000020003"/>
              </a:rPr>
              <a:t>etición entre </a:t>
            </a:r>
            <a:r>
              <a:rPr lang="es-CO" sz="1600" b="1">
                <a:latin typeface="Avenir Book" panose="02000503020000020003"/>
              </a:rPr>
              <a:t>A</a:t>
            </a:r>
            <a:r>
              <a:rPr lang="es-CO" sz="1600">
                <a:latin typeface="Avenir Book" panose="02000503020000020003"/>
              </a:rPr>
              <a:t>utoridades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3DD5C01A-424C-55D6-7A6F-EBAB6783DA84}"/>
              </a:ext>
            </a:extLst>
          </p:cNvPr>
          <p:cNvSpPr/>
          <p:nvPr/>
        </p:nvSpPr>
        <p:spPr>
          <a:xfrm>
            <a:off x="573123" y="5730916"/>
            <a:ext cx="180000" cy="1800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CA7C835A-57C5-C2FE-2EA4-6E9E0E3F8170}"/>
              </a:ext>
            </a:extLst>
          </p:cNvPr>
          <p:cNvSpPr txBox="1"/>
          <p:nvPr/>
        </p:nvSpPr>
        <p:spPr>
          <a:xfrm rot="16200000">
            <a:off x="2403386" y="2479749"/>
            <a:ext cx="1610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>
                <a:solidFill>
                  <a:srgbClr val="00B050"/>
                </a:solidFill>
                <a:latin typeface="Avenir Book" panose="02000503020000020003"/>
              </a:rPr>
              <a:t>15</a:t>
            </a:r>
            <a:r>
              <a:rPr lang="es-CO" sz="1600">
                <a:latin typeface="Avenir Book" panose="02000503020000020003"/>
              </a:rPr>
              <a:t> días hábiles 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CE7753FA-C0FF-EDDC-9C74-645515D3D892}"/>
              </a:ext>
            </a:extLst>
          </p:cNvPr>
          <p:cNvSpPr txBox="1"/>
          <p:nvPr/>
        </p:nvSpPr>
        <p:spPr>
          <a:xfrm>
            <a:off x="1992365" y="4164040"/>
            <a:ext cx="1894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>
                <a:solidFill>
                  <a:srgbClr val="00B050"/>
                </a:solidFill>
                <a:latin typeface="Avenir Book" panose="02000503020000020003"/>
              </a:rPr>
              <a:t>30</a:t>
            </a:r>
            <a:r>
              <a:rPr lang="es-CO" sz="1600">
                <a:solidFill>
                  <a:srgbClr val="00B050"/>
                </a:solidFill>
                <a:latin typeface="Avenir Book" panose="02000503020000020003"/>
              </a:rPr>
              <a:t> </a:t>
            </a:r>
            <a:r>
              <a:rPr lang="es-CO" sz="1600">
                <a:latin typeface="Avenir Book" panose="02000503020000020003"/>
              </a:rPr>
              <a:t>días hábiles 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C5C73560-F157-ACDD-9874-7FF581C0C749}"/>
              </a:ext>
            </a:extLst>
          </p:cNvPr>
          <p:cNvSpPr txBox="1"/>
          <p:nvPr/>
        </p:nvSpPr>
        <p:spPr>
          <a:xfrm rot="16200000">
            <a:off x="2972232" y="5037170"/>
            <a:ext cx="1688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>
                <a:solidFill>
                  <a:srgbClr val="00B050"/>
                </a:solidFill>
                <a:latin typeface="Avenir Book" panose="02000503020000020003"/>
              </a:rPr>
              <a:t>10</a:t>
            </a:r>
            <a:r>
              <a:rPr lang="es-CO" sz="1600">
                <a:latin typeface="Avenir Book" panose="02000503020000020003"/>
              </a:rPr>
              <a:t> días hábiles 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B0CBDAB9-3150-7A13-9A0A-14E3DF99480B}"/>
              </a:ext>
            </a:extLst>
          </p:cNvPr>
          <p:cNvSpPr txBox="1"/>
          <p:nvPr/>
        </p:nvSpPr>
        <p:spPr>
          <a:xfrm>
            <a:off x="767132" y="1019839"/>
            <a:ext cx="3555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>
                <a:solidFill>
                  <a:schemeClr val="bg1"/>
                </a:solidFill>
                <a:latin typeface="Avenir Book" panose="02000503020000020003"/>
              </a:rPr>
              <a:t>Ley 1437 de 2011 (</a:t>
            </a:r>
            <a:r>
              <a:rPr lang="es-CO" sz="1400" b="1">
                <a:solidFill>
                  <a:schemeClr val="bg1"/>
                </a:solidFill>
                <a:latin typeface="Avenir Book" panose="02000503020000020003"/>
              </a:rPr>
              <a:t>CPACA</a:t>
            </a:r>
            <a:r>
              <a:rPr lang="es-CO" sz="1600" b="1">
                <a:solidFill>
                  <a:schemeClr val="bg1"/>
                </a:solidFill>
                <a:latin typeface="Avenir Book" panose="02000503020000020003"/>
              </a:rPr>
              <a:t>)</a:t>
            </a:r>
          </a:p>
          <a:p>
            <a:r>
              <a:rPr lang="es-CO" sz="1200">
                <a:solidFill>
                  <a:schemeClr val="bg1"/>
                </a:solidFill>
                <a:latin typeface="Avenir Book" panose="02000503020000020003"/>
              </a:rPr>
              <a:t>Acápite D.P sustituido por Ley 1755/2015</a:t>
            </a:r>
          </a:p>
        </p:txBody>
      </p:sp>
      <p:cxnSp>
        <p:nvCxnSpPr>
          <p:cNvPr id="41" name="Conector: angular 40">
            <a:extLst>
              <a:ext uri="{FF2B5EF4-FFF2-40B4-BE49-F238E27FC236}">
                <a16:creationId xmlns:a16="http://schemas.microsoft.com/office/drawing/2014/main" id="{89778BA0-2B20-F0CF-972A-04FEB3A5E7B9}"/>
              </a:ext>
            </a:extLst>
          </p:cNvPr>
          <p:cNvCxnSpPr>
            <a:stCxn id="26" idx="3"/>
            <a:endCxn id="32" idx="3"/>
          </p:cNvCxnSpPr>
          <p:nvPr/>
        </p:nvCxnSpPr>
        <p:spPr>
          <a:xfrm flipH="1">
            <a:off x="3428621" y="4915425"/>
            <a:ext cx="4627" cy="905492"/>
          </a:xfrm>
          <a:prstGeom prst="bentConnector3">
            <a:avLst>
              <a:gd name="adj1" fmla="val -4940566"/>
            </a:avLst>
          </a:prstGeom>
          <a:ln w="158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recto de flecha 69">
            <a:extLst>
              <a:ext uri="{FF2B5EF4-FFF2-40B4-BE49-F238E27FC236}">
                <a16:creationId xmlns:a16="http://schemas.microsoft.com/office/drawing/2014/main" id="{A691221C-E685-1C01-0B34-D6590B7B91AE}"/>
              </a:ext>
            </a:extLst>
          </p:cNvPr>
          <p:cNvCxnSpPr>
            <a:cxnSpLocks/>
            <a:endCxn id="36" idx="1"/>
          </p:cNvCxnSpPr>
          <p:nvPr/>
        </p:nvCxnSpPr>
        <p:spPr>
          <a:xfrm>
            <a:off x="1699669" y="4364095"/>
            <a:ext cx="292696" cy="0"/>
          </a:xfrm>
          <a:prstGeom prst="straightConnector1">
            <a:avLst/>
          </a:prstGeom>
          <a:ln w="158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Hombre que sostiene un concepto de gestión del tiempo de reloj">
            <a:extLst>
              <a:ext uri="{FF2B5EF4-FFF2-40B4-BE49-F238E27FC236}">
                <a16:creationId xmlns:a16="http://schemas.microsoft.com/office/drawing/2014/main" id="{0D7956E5-CC7D-396A-8231-4C983B025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6" y="1001243"/>
            <a:ext cx="623650" cy="68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F9BB783-F4F2-1784-FFB7-178C6593C56A}"/>
              </a:ext>
            </a:extLst>
          </p:cNvPr>
          <p:cNvSpPr/>
          <p:nvPr/>
        </p:nvSpPr>
        <p:spPr>
          <a:xfrm>
            <a:off x="716439" y="3732287"/>
            <a:ext cx="2084676" cy="25691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id="{F5715886-33C7-5628-95F9-8D045941B004}"/>
              </a:ext>
            </a:extLst>
          </p:cNvPr>
          <p:cNvSpPr/>
          <p:nvPr/>
        </p:nvSpPr>
        <p:spPr>
          <a:xfrm>
            <a:off x="571612" y="3770677"/>
            <a:ext cx="180000" cy="1800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8BAB407F-9422-405A-E192-D8EAC92101F5}"/>
              </a:ext>
            </a:extLst>
          </p:cNvPr>
          <p:cNvSpPr txBox="1"/>
          <p:nvPr/>
        </p:nvSpPr>
        <p:spPr>
          <a:xfrm>
            <a:off x="757587" y="3692797"/>
            <a:ext cx="14189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>
                <a:latin typeface="Avenir Book" panose="02000503020000020003"/>
              </a:rPr>
              <a:t>F</a:t>
            </a:r>
            <a:r>
              <a:rPr lang="es-CO" sz="1600">
                <a:latin typeface="Avenir Book" panose="02000503020000020003"/>
              </a:rPr>
              <a:t>elicitación</a:t>
            </a:r>
          </a:p>
        </p:txBody>
      </p:sp>
      <p:cxnSp>
        <p:nvCxnSpPr>
          <p:cNvPr id="78" name="Conector: angular 77">
            <a:extLst>
              <a:ext uri="{FF2B5EF4-FFF2-40B4-BE49-F238E27FC236}">
                <a16:creationId xmlns:a16="http://schemas.microsoft.com/office/drawing/2014/main" id="{6D1FAD4D-7347-0828-5E7C-DD5662A2FF2A}"/>
              </a:ext>
            </a:extLst>
          </p:cNvPr>
          <p:cNvCxnSpPr>
            <a:stCxn id="8" idx="3"/>
            <a:endCxn id="7" idx="3"/>
          </p:cNvCxnSpPr>
          <p:nvPr/>
        </p:nvCxnSpPr>
        <p:spPr>
          <a:xfrm>
            <a:off x="2801115" y="2005106"/>
            <a:ext cx="12700" cy="1855640"/>
          </a:xfrm>
          <a:prstGeom prst="bentConnector3">
            <a:avLst>
              <a:gd name="adj1" fmla="val 1800000"/>
            </a:avLst>
          </a:prstGeom>
          <a:ln w="158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ángulo: esquinas redondeadas 78">
            <a:extLst>
              <a:ext uri="{FF2B5EF4-FFF2-40B4-BE49-F238E27FC236}">
                <a16:creationId xmlns:a16="http://schemas.microsoft.com/office/drawing/2014/main" id="{E6C3B726-7C17-4E5F-F734-9ECB8532F960}"/>
              </a:ext>
            </a:extLst>
          </p:cNvPr>
          <p:cNvSpPr/>
          <p:nvPr/>
        </p:nvSpPr>
        <p:spPr>
          <a:xfrm>
            <a:off x="5161935" y="1019280"/>
            <a:ext cx="2828166" cy="55393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C052C534-988B-235A-C34C-B9C83432BD59}"/>
              </a:ext>
            </a:extLst>
          </p:cNvPr>
          <p:cNvSpPr txBox="1"/>
          <p:nvPr/>
        </p:nvSpPr>
        <p:spPr>
          <a:xfrm>
            <a:off x="5210499" y="996917"/>
            <a:ext cx="2828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>
                <a:solidFill>
                  <a:schemeClr val="bg1"/>
                </a:solidFill>
                <a:latin typeface="Avenir Book" panose="02000503020000020003"/>
              </a:rPr>
              <a:t>TÉRMINOS ESPECIALES</a:t>
            </a:r>
          </a:p>
        </p:txBody>
      </p:sp>
      <p:pic>
        <p:nvPicPr>
          <p:cNvPr id="83" name="Imagen 82" descr="Cuál es la diferencia entre un calendario y un almanaque? - Billiken">
            <a:extLst>
              <a:ext uri="{FF2B5EF4-FFF2-40B4-BE49-F238E27FC236}">
                <a16:creationId xmlns:a16="http://schemas.microsoft.com/office/drawing/2014/main" id="{C6496400-297E-3AAA-D04D-BBF7EC7E23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6" t="-7200"/>
          <a:stretch/>
        </p:blipFill>
        <p:spPr bwMode="auto">
          <a:xfrm>
            <a:off x="4697098" y="991901"/>
            <a:ext cx="535424" cy="59114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CuadroTexto 86">
            <a:extLst>
              <a:ext uri="{FF2B5EF4-FFF2-40B4-BE49-F238E27FC236}">
                <a16:creationId xmlns:a16="http://schemas.microsoft.com/office/drawing/2014/main" id="{EC60AEF3-D5B8-116B-FE79-AA71FB9A4341}"/>
              </a:ext>
            </a:extLst>
          </p:cNvPr>
          <p:cNvSpPr txBox="1"/>
          <p:nvPr/>
        </p:nvSpPr>
        <p:spPr>
          <a:xfrm>
            <a:off x="5291126" y="1659756"/>
            <a:ext cx="2828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b="1">
                <a:latin typeface="Avenir Book" panose="02000503020000020003"/>
              </a:defRPr>
            </a:lvl1pPr>
          </a:lstStyle>
          <a:p>
            <a:r>
              <a:rPr lang="es-CO"/>
              <a:t>Congreso de la República</a:t>
            </a:r>
          </a:p>
        </p:txBody>
      </p:sp>
      <p:sp>
        <p:nvSpPr>
          <p:cNvPr id="88" name="Rectángulo 87">
            <a:extLst>
              <a:ext uri="{FF2B5EF4-FFF2-40B4-BE49-F238E27FC236}">
                <a16:creationId xmlns:a16="http://schemas.microsoft.com/office/drawing/2014/main" id="{2929BED2-C894-D6CD-C68C-3C77963CEDAD}"/>
              </a:ext>
            </a:extLst>
          </p:cNvPr>
          <p:cNvSpPr/>
          <p:nvPr/>
        </p:nvSpPr>
        <p:spPr>
          <a:xfrm>
            <a:off x="4299971" y="3528323"/>
            <a:ext cx="1052342" cy="1125689"/>
          </a:xfrm>
          <a:prstGeom prst="rect">
            <a:avLst/>
          </a:prstGeom>
          <a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CO"/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22B12EC5-96C9-149A-72B0-83E3D0751C55}"/>
              </a:ext>
            </a:extLst>
          </p:cNvPr>
          <p:cNvSpPr txBox="1"/>
          <p:nvPr/>
        </p:nvSpPr>
        <p:spPr>
          <a:xfrm>
            <a:off x="5322642" y="3463131"/>
            <a:ext cx="2607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>
                <a:latin typeface="Avenir Book" panose="02000503020000020003"/>
              </a:rPr>
              <a:t>Concejo de Bogotá</a:t>
            </a:r>
            <a:endParaRPr lang="es-CO">
              <a:latin typeface="Avenir Book" panose="02000503020000020003"/>
            </a:endParaRPr>
          </a:p>
        </p:txBody>
      </p:sp>
      <p:pic>
        <p:nvPicPr>
          <p:cNvPr id="2050" name="Picture 2" descr="Qué hace el Senado de la República? - Gobernación de Boyacá">
            <a:extLst>
              <a:ext uri="{FF2B5EF4-FFF2-40B4-BE49-F238E27FC236}">
                <a16:creationId xmlns:a16="http://schemas.microsoft.com/office/drawing/2014/main" id="{1115D35D-0E24-085D-4009-D2DEC1502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971" y="1759172"/>
            <a:ext cx="1022671" cy="135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CuadroTexto 101">
            <a:extLst>
              <a:ext uri="{FF2B5EF4-FFF2-40B4-BE49-F238E27FC236}">
                <a16:creationId xmlns:a16="http://schemas.microsoft.com/office/drawing/2014/main" id="{B05FC652-F733-AEEB-13F9-A26039AA5580}"/>
              </a:ext>
            </a:extLst>
          </p:cNvPr>
          <p:cNvSpPr txBox="1"/>
          <p:nvPr/>
        </p:nvSpPr>
        <p:spPr>
          <a:xfrm>
            <a:off x="5322642" y="1967877"/>
            <a:ext cx="2290306" cy="306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>
                <a:latin typeface="Avenir Book" panose="02000503020000020003"/>
              </a:rPr>
              <a:t>Ley 5ª/1992</a:t>
            </a:r>
          </a:p>
        </p:txBody>
      </p:sp>
      <p:sp>
        <p:nvSpPr>
          <p:cNvPr id="103" name="CuadroTexto 102">
            <a:extLst>
              <a:ext uri="{FF2B5EF4-FFF2-40B4-BE49-F238E27FC236}">
                <a16:creationId xmlns:a16="http://schemas.microsoft.com/office/drawing/2014/main" id="{FA82C9A9-545A-E6E1-2E93-9CD3DB995CC4}"/>
              </a:ext>
            </a:extLst>
          </p:cNvPr>
          <p:cNvSpPr txBox="1"/>
          <p:nvPr/>
        </p:nvSpPr>
        <p:spPr>
          <a:xfrm>
            <a:off x="5419030" y="3777235"/>
            <a:ext cx="2926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kern="1200">
                <a:solidFill>
                  <a:schemeClr val="dk1"/>
                </a:solidFill>
                <a:latin typeface="Avenir Book" panose="02000503020000020003"/>
              </a:rPr>
              <a:t>Acuerdo 741/2019, modificado por Acuerdo 837 de 2022, art 54</a:t>
            </a:r>
          </a:p>
          <a:p>
            <a:pPr algn="just"/>
            <a:r>
              <a:rPr lang="es-CO" sz="1400">
                <a:latin typeface="Avenir Book" panose="02000503020000020003"/>
              </a:rPr>
              <a:t>Respuesta a cuestionarios escritos: 3 días hábiles siguientes.</a:t>
            </a:r>
          </a:p>
        </p:txBody>
      </p:sp>
      <p:sp>
        <p:nvSpPr>
          <p:cNvPr id="118" name="CuadroTexto 117">
            <a:extLst>
              <a:ext uri="{FF2B5EF4-FFF2-40B4-BE49-F238E27FC236}">
                <a16:creationId xmlns:a16="http://schemas.microsoft.com/office/drawing/2014/main" id="{46AE9643-F338-49EC-CA3C-9F1A564B0C7B}"/>
              </a:ext>
            </a:extLst>
          </p:cNvPr>
          <p:cNvSpPr txBox="1"/>
          <p:nvPr/>
        </p:nvSpPr>
        <p:spPr>
          <a:xfrm>
            <a:off x="5322642" y="2209592"/>
            <a:ext cx="30231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1300"/>
            </a:lvl1pPr>
          </a:lstStyle>
          <a:p>
            <a:pPr algn="just"/>
            <a:r>
              <a:rPr lang="es-CO" sz="1400">
                <a:latin typeface="Avenir Book" panose="02000503020000020003"/>
              </a:rPr>
              <a:t>Respuesta a cuestionarios escritos calendario: 5 días calendario (art. 249)</a:t>
            </a:r>
          </a:p>
          <a:p>
            <a:pPr algn="just"/>
            <a:r>
              <a:rPr lang="es-CO" sz="1400">
                <a:latin typeface="Avenir Book" panose="02000503020000020003"/>
              </a:rPr>
              <a:t>Informes a Congresistas: 5 días siguientes (art. 258)</a:t>
            </a:r>
          </a:p>
        </p:txBody>
      </p:sp>
      <p:sp>
        <p:nvSpPr>
          <p:cNvPr id="119" name="CuadroTexto 118">
            <a:extLst>
              <a:ext uri="{FF2B5EF4-FFF2-40B4-BE49-F238E27FC236}">
                <a16:creationId xmlns:a16="http://schemas.microsoft.com/office/drawing/2014/main" id="{7983A000-B787-096F-5F38-079A72ED031E}"/>
              </a:ext>
            </a:extLst>
          </p:cNvPr>
          <p:cNvSpPr txBox="1"/>
          <p:nvPr/>
        </p:nvSpPr>
        <p:spPr>
          <a:xfrm>
            <a:off x="5387988" y="5412712"/>
            <a:ext cx="3210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1300"/>
            </a:lvl1pPr>
          </a:lstStyle>
          <a:p>
            <a:r>
              <a:rPr lang="es-CO" sz="1400">
                <a:latin typeface="Avenir Book" panose="02000503020000020003"/>
              </a:rPr>
              <a:t>Término establecido en cada solicitud</a:t>
            </a:r>
          </a:p>
        </p:txBody>
      </p:sp>
      <p:sp>
        <p:nvSpPr>
          <p:cNvPr id="120" name="CuadroTexto 119">
            <a:extLst>
              <a:ext uri="{FF2B5EF4-FFF2-40B4-BE49-F238E27FC236}">
                <a16:creationId xmlns:a16="http://schemas.microsoft.com/office/drawing/2014/main" id="{84FC18C9-E721-76BA-23B9-01638838340F}"/>
              </a:ext>
            </a:extLst>
          </p:cNvPr>
          <p:cNvSpPr txBox="1"/>
          <p:nvPr/>
        </p:nvSpPr>
        <p:spPr>
          <a:xfrm>
            <a:off x="5403538" y="4987184"/>
            <a:ext cx="2307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b="1">
                <a:latin typeface="Avenir Book" panose="02000503020000020003"/>
              </a:defRPr>
            </a:lvl1pPr>
          </a:lstStyle>
          <a:p>
            <a:r>
              <a:rPr lang="es-CO"/>
              <a:t>Entes de Control</a:t>
            </a:r>
          </a:p>
        </p:txBody>
      </p:sp>
      <p:sp>
        <p:nvSpPr>
          <p:cNvPr id="121" name="Rectángulo: esquinas redondeadas 120">
            <a:extLst>
              <a:ext uri="{FF2B5EF4-FFF2-40B4-BE49-F238E27FC236}">
                <a16:creationId xmlns:a16="http://schemas.microsoft.com/office/drawing/2014/main" id="{38BE2996-DC4E-8CBF-77DD-F40997FC2039}"/>
              </a:ext>
            </a:extLst>
          </p:cNvPr>
          <p:cNvSpPr/>
          <p:nvPr/>
        </p:nvSpPr>
        <p:spPr>
          <a:xfrm>
            <a:off x="9073557" y="1081745"/>
            <a:ext cx="2901178" cy="50949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2" name="CuadroTexto 121">
            <a:extLst>
              <a:ext uri="{FF2B5EF4-FFF2-40B4-BE49-F238E27FC236}">
                <a16:creationId xmlns:a16="http://schemas.microsoft.com/office/drawing/2014/main" id="{EB7512F9-3DC7-F96C-BDA0-27B9356BEF54}"/>
              </a:ext>
            </a:extLst>
          </p:cNvPr>
          <p:cNvSpPr txBox="1"/>
          <p:nvPr/>
        </p:nvSpPr>
        <p:spPr>
          <a:xfrm>
            <a:off x="9196459" y="1020481"/>
            <a:ext cx="2809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>
                <a:solidFill>
                  <a:schemeClr val="bg1"/>
                </a:solidFill>
                <a:latin typeface="Avenir Book" panose="02000503020000020003"/>
              </a:rPr>
              <a:t>PQR SERVICIO PÚBLICO</a:t>
            </a:r>
          </a:p>
        </p:txBody>
      </p:sp>
      <p:sp>
        <p:nvSpPr>
          <p:cNvPr id="124" name="Rectángulo 123">
            <a:extLst>
              <a:ext uri="{FF2B5EF4-FFF2-40B4-BE49-F238E27FC236}">
                <a16:creationId xmlns:a16="http://schemas.microsoft.com/office/drawing/2014/main" id="{86C7DC8C-6915-C812-1786-89E33FB39B85}"/>
              </a:ext>
            </a:extLst>
          </p:cNvPr>
          <p:cNvSpPr/>
          <p:nvPr/>
        </p:nvSpPr>
        <p:spPr>
          <a:xfrm>
            <a:off x="8540977" y="939787"/>
            <a:ext cx="649639" cy="747270"/>
          </a:xfrm>
          <a:prstGeom prst="rect">
            <a:avLst/>
          </a:prstGeom>
          <a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3000" r="-9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CO"/>
          </a:p>
        </p:txBody>
      </p:sp>
      <p:sp>
        <p:nvSpPr>
          <p:cNvPr id="127" name="CuadroTexto 126">
            <a:extLst>
              <a:ext uri="{FF2B5EF4-FFF2-40B4-BE49-F238E27FC236}">
                <a16:creationId xmlns:a16="http://schemas.microsoft.com/office/drawing/2014/main" id="{26F0ABA9-AB24-8E54-099E-807A1BB30DBF}"/>
              </a:ext>
            </a:extLst>
          </p:cNvPr>
          <p:cNvSpPr txBox="1"/>
          <p:nvPr/>
        </p:nvSpPr>
        <p:spPr>
          <a:xfrm>
            <a:off x="8592367" y="1676407"/>
            <a:ext cx="3594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b="1">
                <a:latin typeface="Avenir Book" panose="02000503020000020003"/>
              </a:defRPr>
            </a:lvl1pPr>
          </a:lstStyle>
          <a:p>
            <a:r>
              <a:rPr lang="es-CO"/>
              <a:t>Petición, Queja, Reclamo (PQR)</a:t>
            </a:r>
          </a:p>
        </p:txBody>
      </p:sp>
      <p:sp>
        <p:nvSpPr>
          <p:cNvPr id="2048" name="CuadroTexto 2047">
            <a:extLst>
              <a:ext uri="{FF2B5EF4-FFF2-40B4-BE49-F238E27FC236}">
                <a16:creationId xmlns:a16="http://schemas.microsoft.com/office/drawing/2014/main" id="{7E3D5B1F-845C-606A-BE6A-5D2F6C15F530}"/>
              </a:ext>
            </a:extLst>
          </p:cNvPr>
          <p:cNvSpPr txBox="1"/>
          <p:nvPr/>
        </p:nvSpPr>
        <p:spPr>
          <a:xfrm>
            <a:off x="8594102" y="3893395"/>
            <a:ext cx="3412279" cy="54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b="1">
                <a:latin typeface="Avenir Book" panose="02000503020000020003"/>
              </a:defRPr>
            </a:lvl1pPr>
          </a:lstStyle>
          <a:p>
            <a:pPr marL="0" lvl="0" indent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O" sz="1600" b="1" kern="1200"/>
              <a:t>Recurso de Reposición contra los actos de respuesta a las PQR</a:t>
            </a:r>
          </a:p>
        </p:txBody>
      </p:sp>
      <p:sp>
        <p:nvSpPr>
          <p:cNvPr id="2054" name="CuadroTexto 2053">
            <a:extLst>
              <a:ext uri="{FF2B5EF4-FFF2-40B4-BE49-F238E27FC236}">
                <a16:creationId xmlns:a16="http://schemas.microsoft.com/office/drawing/2014/main" id="{7DB1815F-33C1-B973-B3D1-14A5378691CD}"/>
              </a:ext>
            </a:extLst>
          </p:cNvPr>
          <p:cNvSpPr txBox="1"/>
          <p:nvPr/>
        </p:nvSpPr>
        <p:spPr>
          <a:xfrm>
            <a:off x="8558474" y="2226433"/>
            <a:ext cx="363352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s-CO" sz="1400">
                <a:solidFill>
                  <a:schemeClr val="tx1"/>
                </a:solidFill>
                <a:latin typeface="Avenir Book" panose="02000503020000020003"/>
              </a:rPr>
              <a:t>La Factura</a:t>
            </a:r>
          </a:p>
          <a:p>
            <a:pPr marL="285750" lvl="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s-CO" sz="1400">
                <a:solidFill>
                  <a:schemeClr val="tx1"/>
                </a:solidFill>
                <a:latin typeface="Avenir Book" panose="02000503020000020003"/>
              </a:rPr>
              <a:t>El Contrato de Servicios Públicos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s-CO" sz="1400">
                <a:solidFill>
                  <a:schemeClr val="tx1"/>
                </a:solidFill>
                <a:latin typeface="Avenir Book" panose="02000503020000020003"/>
              </a:rPr>
              <a:t>El estrato aplicado cuando sea diferente al establecido.</a:t>
            </a: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s-ES" sz="1400" b="0">
                <a:solidFill>
                  <a:schemeClr val="tx1"/>
                </a:solidFill>
                <a:effectLst/>
                <a:latin typeface="Avenir Book" panose="02000503020000020003"/>
              </a:rPr>
              <a:t>El uso asignado al inmueble objeto de los servicios por la persona prestadora</a:t>
            </a:r>
          </a:p>
          <a:p>
            <a:pPr>
              <a:buClr>
                <a:schemeClr val="accent2"/>
              </a:buClr>
            </a:pPr>
            <a:r>
              <a:rPr lang="es-ES" sz="1400" b="1">
                <a:solidFill>
                  <a:srgbClr val="0070C0"/>
                </a:solidFill>
                <a:latin typeface="Avenir Book" panose="02000503020000020003"/>
              </a:rPr>
              <a:t>Término de respuesta PQR 15 días hábiles</a:t>
            </a:r>
            <a:endParaRPr lang="es-ES" sz="1400" b="1">
              <a:solidFill>
                <a:srgbClr val="0070C0"/>
              </a:solidFill>
              <a:effectLst/>
              <a:latin typeface="Avenir Book" panose="02000503020000020003"/>
            </a:endParaRPr>
          </a:p>
        </p:txBody>
      </p:sp>
      <p:sp>
        <p:nvSpPr>
          <p:cNvPr id="2068" name="CuadroTexto 2067">
            <a:extLst>
              <a:ext uri="{FF2B5EF4-FFF2-40B4-BE49-F238E27FC236}">
                <a16:creationId xmlns:a16="http://schemas.microsoft.com/office/drawing/2014/main" id="{4DD99512-45CF-F466-825E-1EF681CC494A}"/>
              </a:ext>
            </a:extLst>
          </p:cNvPr>
          <p:cNvSpPr txBox="1"/>
          <p:nvPr/>
        </p:nvSpPr>
        <p:spPr>
          <a:xfrm>
            <a:off x="8641471" y="4470556"/>
            <a:ext cx="330989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kern="1200">
                <a:solidFill>
                  <a:schemeClr val="dk1"/>
                </a:solidFill>
                <a:effectLst/>
                <a:latin typeface="Avenir Book" panose="02000503020000020003"/>
              </a:rPr>
              <a:t>Contra el acto que resuelva la PQR</a:t>
            </a:r>
            <a:r>
              <a:rPr lang="es-ES" sz="1400" kern="1200">
                <a:solidFill>
                  <a:schemeClr val="tx1"/>
                </a:solidFill>
                <a:effectLst/>
                <a:latin typeface="Avenir Book" panose="02000503020000020003"/>
              </a:rPr>
              <a:t>, </a:t>
            </a:r>
            <a:r>
              <a:rPr lang="es-ES" sz="1400">
                <a:solidFill>
                  <a:schemeClr val="tx1"/>
                </a:solidFill>
                <a:latin typeface="Avenir Book" panose="02000503020000020003"/>
              </a:rPr>
              <a:t>el usuario podrá interponer el </a:t>
            </a:r>
            <a:r>
              <a:rPr lang="es-ES" sz="1400" kern="1200">
                <a:solidFill>
                  <a:schemeClr val="tx1"/>
                </a:solidFill>
                <a:effectLst/>
                <a:latin typeface="Avenir Book" panose="02000503020000020003"/>
              </a:rPr>
              <a:t>recurso de reposición y, en subsidio, de apelación, dentro de los (5) días siguientes a la fecha de conocimiento de la decisión.</a:t>
            </a:r>
          </a:p>
          <a:p>
            <a:pPr algn="just"/>
            <a:r>
              <a:rPr lang="es-ES" sz="1400" b="1">
                <a:solidFill>
                  <a:srgbClr val="0070C0"/>
                </a:solidFill>
                <a:latin typeface="Avenir Book" panose="02000503020000020003"/>
              </a:rPr>
              <a:t>Término para resolver el recurso: 15 días hábiles.</a:t>
            </a:r>
            <a:endParaRPr lang="es-ES" sz="1400" b="1" kern="1200">
              <a:solidFill>
                <a:srgbClr val="0070C0"/>
              </a:solidFill>
              <a:effectLst/>
              <a:latin typeface="Avenir Book" panose="02000503020000020003"/>
            </a:endParaRPr>
          </a:p>
        </p:txBody>
      </p:sp>
      <p:sp>
        <p:nvSpPr>
          <p:cNvPr id="2084" name="Rectángulo: esquinas redondeadas 2083">
            <a:extLst>
              <a:ext uri="{FF2B5EF4-FFF2-40B4-BE49-F238E27FC236}">
                <a16:creationId xmlns:a16="http://schemas.microsoft.com/office/drawing/2014/main" id="{FC1CF5EE-4FFF-5422-F18C-5D00854BB05B}"/>
              </a:ext>
            </a:extLst>
          </p:cNvPr>
          <p:cNvSpPr/>
          <p:nvPr/>
        </p:nvSpPr>
        <p:spPr>
          <a:xfrm>
            <a:off x="719663" y="6260009"/>
            <a:ext cx="4406119" cy="33881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085" name="Grupo 2084">
            <a:extLst>
              <a:ext uri="{FF2B5EF4-FFF2-40B4-BE49-F238E27FC236}">
                <a16:creationId xmlns:a16="http://schemas.microsoft.com/office/drawing/2014/main" id="{A3C7C327-DDBB-849F-32C6-77B533545E67}"/>
              </a:ext>
            </a:extLst>
          </p:cNvPr>
          <p:cNvGrpSpPr/>
          <p:nvPr/>
        </p:nvGrpSpPr>
        <p:grpSpPr>
          <a:xfrm>
            <a:off x="287777" y="6152922"/>
            <a:ext cx="623651" cy="526841"/>
            <a:chOff x="4530145" y="0"/>
            <a:chExt cx="900001" cy="751283"/>
          </a:xfrm>
        </p:grpSpPr>
        <p:sp>
          <p:nvSpPr>
            <p:cNvPr id="2086" name="Elipse 2085">
              <a:extLst>
                <a:ext uri="{FF2B5EF4-FFF2-40B4-BE49-F238E27FC236}">
                  <a16:creationId xmlns:a16="http://schemas.microsoft.com/office/drawing/2014/main" id="{0C3E95BE-1EB0-7F18-BB9F-D36CADDD00DC}"/>
                </a:ext>
              </a:extLst>
            </p:cNvPr>
            <p:cNvSpPr/>
            <p:nvPr/>
          </p:nvSpPr>
          <p:spPr>
            <a:xfrm>
              <a:off x="4530145" y="0"/>
              <a:ext cx="900001" cy="751283"/>
            </a:xfrm>
            <a:prstGeom prst="ellipse">
              <a:avLst/>
            </a:prstGeom>
            <a:blipFill rotWithShape="0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s-CO"/>
            </a:p>
          </p:txBody>
        </p:sp>
        <p:sp>
          <p:nvSpPr>
            <p:cNvPr id="2087" name="Elipse 4">
              <a:extLst>
                <a:ext uri="{FF2B5EF4-FFF2-40B4-BE49-F238E27FC236}">
                  <a16:creationId xmlns:a16="http://schemas.microsoft.com/office/drawing/2014/main" id="{76F5DFDD-F6B5-9075-2797-DD78E7371CE7}"/>
                </a:ext>
              </a:extLst>
            </p:cNvPr>
            <p:cNvSpPr txBox="1"/>
            <p:nvPr/>
          </p:nvSpPr>
          <p:spPr>
            <a:xfrm>
              <a:off x="4661947" y="110023"/>
              <a:ext cx="636397" cy="5312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CO" sz="1500" kern="1200"/>
            </a:p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CO" sz="1500" kern="1200"/>
            </a:p>
          </p:txBody>
        </p:sp>
      </p:grpSp>
      <p:sp>
        <p:nvSpPr>
          <p:cNvPr id="2088" name="CuadroTexto 2087">
            <a:extLst>
              <a:ext uri="{FF2B5EF4-FFF2-40B4-BE49-F238E27FC236}">
                <a16:creationId xmlns:a16="http://schemas.microsoft.com/office/drawing/2014/main" id="{6FDD31B2-205F-FF7E-2DBE-8732371338A2}"/>
              </a:ext>
            </a:extLst>
          </p:cNvPr>
          <p:cNvSpPr txBox="1"/>
          <p:nvPr/>
        </p:nvSpPr>
        <p:spPr>
          <a:xfrm>
            <a:off x="881298" y="6249186"/>
            <a:ext cx="5055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>
                <a:latin typeface="Avenir Book" panose="02000503020000020003"/>
              </a:rPr>
              <a:t>Traslado a autoridad competente: </a:t>
            </a:r>
            <a:r>
              <a:rPr lang="es-CO" sz="1600" b="1">
                <a:solidFill>
                  <a:srgbClr val="0070C0"/>
                </a:solidFill>
                <a:latin typeface="Avenir Book" panose="02000503020000020003"/>
              </a:rPr>
              <a:t>5 días hábiles.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58AFE114-26AC-DBB0-F545-EA6690BD34E9}"/>
              </a:ext>
            </a:extLst>
          </p:cNvPr>
          <p:cNvSpPr txBox="1"/>
          <p:nvPr/>
        </p:nvSpPr>
        <p:spPr>
          <a:xfrm>
            <a:off x="8673733" y="1979227"/>
            <a:ext cx="32434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2"/>
              </a:buClr>
            </a:pPr>
            <a:r>
              <a:rPr lang="es-ES" sz="1200">
                <a:solidFill>
                  <a:schemeClr val="dk1"/>
                </a:solidFill>
                <a:latin typeface="Avenir Book" panose="02000503020000020003"/>
              </a:rPr>
              <a:t>Art. 152, 154, 158 Ley 142 de 1994.</a:t>
            </a:r>
            <a:endParaRPr lang="es-CO" sz="1200">
              <a:latin typeface="Avenir Book" panose="02000503020000020003"/>
            </a:endParaRP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6E3DF463-C103-B457-15BD-028DC86080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4722" y="4959987"/>
            <a:ext cx="1134308" cy="72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157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4430776" cy="6876000"/>
          </a:xfrm>
          <a:custGeom>
            <a:avLst/>
            <a:gdLst/>
            <a:ahLst/>
            <a:cxnLst/>
            <a:rect l="l" t="t" r="r" b="b"/>
            <a:pathLst>
              <a:path w="4238625" h="6858000">
                <a:moveTo>
                  <a:pt x="4238625" y="0"/>
                </a:moveTo>
                <a:lnTo>
                  <a:pt x="0" y="0"/>
                </a:lnTo>
                <a:lnTo>
                  <a:pt x="0" y="6858000"/>
                </a:lnTo>
                <a:lnTo>
                  <a:pt x="4238625" y="6858000"/>
                </a:lnTo>
                <a:lnTo>
                  <a:pt x="4238625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 lang="es-CO"/>
          </a:p>
          <a:p>
            <a:endParaRPr lang="es-CO"/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s-CO" sz="2400" kern="100">
              <a:effectLst/>
              <a:latin typeface="Avenir Book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469510" y="4485004"/>
            <a:ext cx="19030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130">
                <a:solidFill>
                  <a:srgbClr val="FFFFFF"/>
                </a:solidFill>
                <a:latin typeface="Arial"/>
                <a:cs typeface="Arial"/>
              </a:rPr>
              <a:t>SOLICITUD</a:t>
            </a:r>
            <a:r>
              <a:rPr sz="1200" b="1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85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200" b="1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10">
                <a:solidFill>
                  <a:srgbClr val="FFFFFF"/>
                </a:solidFill>
                <a:latin typeface="Arial"/>
                <a:cs typeface="Arial"/>
              </a:rPr>
              <a:t>DOCUMENTOS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758690" y="3283267"/>
            <a:ext cx="16154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110">
                <a:solidFill>
                  <a:srgbClr val="FFFFFF"/>
                </a:solidFill>
                <a:latin typeface="Arial"/>
                <a:cs typeface="Arial"/>
              </a:rPr>
              <a:t>ORGANOS</a:t>
            </a:r>
            <a:r>
              <a:rPr sz="1200" b="1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8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200" b="1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10">
                <a:solidFill>
                  <a:srgbClr val="FFFFFF"/>
                </a:solidFill>
                <a:latin typeface="Arial"/>
                <a:cs typeface="Arial"/>
              </a:rPr>
              <a:t>CONTROL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30776" y="2082228"/>
            <a:ext cx="194119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125">
                <a:solidFill>
                  <a:srgbClr val="FFFFFF"/>
                </a:solidFill>
                <a:latin typeface="Arial"/>
                <a:cs typeface="Arial"/>
              </a:rPr>
              <a:t>SOLICITUD</a:t>
            </a:r>
            <a:r>
              <a:rPr sz="1200" b="1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8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200" b="1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70">
                <a:solidFill>
                  <a:srgbClr val="FFFFFF"/>
                </a:solidFill>
                <a:latin typeface="Arial"/>
                <a:cs typeface="Arial"/>
              </a:rPr>
              <a:t>INFORMACIÓN</a:t>
            </a:r>
            <a:endParaRPr sz="12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569459" y="6576144"/>
            <a:ext cx="1526541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>
                <a:latin typeface="Avenir Book" panose="02000503020000020003"/>
                <a:cs typeface="Arial MT"/>
              </a:rPr>
              <a:t>Fuente: Dirección PQRSD.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5B3A3EF-05DD-D246-AFA4-40DDD71E1B9B}"/>
              </a:ext>
            </a:extLst>
          </p:cNvPr>
          <p:cNvSpPr txBox="1"/>
          <p:nvPr/>
        </p:nvSpPr>
        <p:spPr>
          <a:xfrm>
            <a:off x="199619" y="1091525"/>
            <a:ext cx="4031538" cy="507831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s-ES" dirty="0">
                <a:latin typeface="Avenir Book" panose="02000503020000020003"/>
              </a:rPr>
              <a:t>Durante el segundo trimestre de 2026, fueron radicadas en la Empresa un total de </a:t>
            </a:r>
            <a:r>
              <a:rPr lang="es-ES" b="1" dirty="0">
                <a:latin typeface="Avenir Book" panose="02000503020000020003"/>
              </a:rPr>
              <a:t>786</a:t>
            </a:r>
            <a:r>
              <a:rPr lang="es-ES" dirty="0">
                <a:latin typeface="Avenir Book" panose="02000503020000020003"/>
              </a:rPr>
              <a:t> solicitudes, las cuales fueron clasificadas y gestionadas, así:</a:t>
            </a:r>
          </a:p>
          <a:p>
            <a:pPr algn="just"/>
            <a:endParaRPr lang="es-ES" dirty="0">
              <a:latin typeface="Avenir Book" panose="02000503020000020003"/>
            </a:endParaRPr>
          </a:p>
          <a:p>
            <a:pPr algn="just"/>
            <a:r>
              <a:rPr lang="es-ES" dirty="0">
                <a:latin typeface="Avenir Book" panose="02000503020000020003"/>
              </a:rPr>
              <a:t>El </a:t>
            </a:r>
            <a:r>
              <a:rPr lang="es-ES" b="1" dirty="0">
                <a:latin typeface="Avenir Book" panose="02000503020000020003"/>
              </a:rPr>
              <a:t>40%</a:t>
            </a:r>
            <a:r>
              <a:rPr lang="es-ES" dirty="0">
                <a:latin typeface="Avenir Book" panose="02000503020000020003"/>
              </a:rPr>
              <a:t> que corresponde a </a:t>
            </a:r>
            <a:r>
              <a:rPr lang="es-ES" b="1" dirty="0">
                <a:latin typeface="Avenir Book" panose="02000503020000020003"/>
              </a:rPr>
              <a:t>315</a:t>
            </a:r>
            <a:r>
              <a:rPr lang="es-ES" dirty="0">
                <a:latin typeface="Avenir Book" panose="02000503020000020003"/>
              </a:rPr>
              <a:t> radicados, se clasificaron en las diferentes modalidades del Derecho de Petición.</a:t>
            </a:r>
          </a:p>
          <a:p>
            <a:pPr algn="just"/>
            <a:endParaRPr lang="es-ES" dirty="0">
              <a:latin typeface="Avenir Book" panose="02000503020000020003"/>
            </a:endParaRPr>
          </a:p>
          <a:p>
            <a:pPr algn="just"/>
            <a:r>
              <a:rPr lang="es-ES" dirty="0">
                <a:latin typeface="Avenir Book" panose="02000503020000020003"/>
              </a:rPr>
              <a:t>El </a:t>
            </a:r>
            <a:r>
              <a:rPr lang="es-ES" b="1" dirty="0">
                <a:latin typeface="Avenir Book" panose="02000503020000020003"/>
              </a:rPr>
              <a:t>60%</a:t>
            </a:r>
            <a:r>
              <a:rPr lang="es-ES" dirty="0">
                <a:latin typeface="Avenir Book" panose="02000503020000020003"/>
              </a:rPr>
              <a:t>, es decir </a:t>
            </a:r>
            <a:r>
              <a:rPr lang="es-ES" b="1" dirty="0">
                <a:latin typeface="Avenir Book" panose="02000503020000020003"/>
              </a:rPr>
              <a:t>471</a:t>
            </a:r>
            <a:r>
              <a:rPr lang="es-ES" dirty="0">
                <a:latin typeface="Avenir Book" panose="02000503020000020003"/>
              </a:rPr>
              <a:t> radicados por su contenido, fueron  clasificadas en tipologías diferentes al Derecho de Petición, e inherentes a trámites Contractuales, Judiciales, Informativas, entre otras, que no requieren tratamiento de Derecho de Petición.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8F05B3D-EE4E-0913-AE40-23134B25563D}"/>
              </a:ext>
            </a:extLst>
          </p:cNvPr>
          <p:cNvSpPr txBox="1"/>
          <p:nvPr/>
        </p:nvSpPr>
        <p:spPr>
          <a:xfrm>
            <a:off x="89567" y="245295"/>
            <a:ext cx="10623612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O" sz="2100" b="1" dirty="0">
                <a:solidFill>
                  <a:schemeClr val="accent1"/>
                </a:solidFill>
                <a:latin typeface="Avenir título"/>
              </a:rPr>
              <a:t>786 </a:t>
            </a:r>
            <a:r>
              <a:rPr lang="es-CO" b="1" dirty="0">
                <a:solidFill>
                  <a:schemeClr val="accent1"/>
                </a:solidFill>
                <a:latin typeface="Avenir título"/>
              </a:rPr>
              <a:t>SOLICITUDES RADICADAS Y GESTIONADAS DURANTE EL SEGUNDO TRIMESTRE DE 2026</a:t>
            </a:r>
            <a:endParaRPr lang="es-CO" sz="2100" b="1" dirty="0">
              <a:solidFill>
                <a:schemeClr val="accent1"/>
              </a:solidFill>
              <a:latin typeface="Avenir título"/>
            </a:endParaRPr>
          </a:p>
        </p:txBody>
      </p:sp>
      <p:sp>
        <p:nvSpPr>
          <p:cNvPr id="4" name="Diagrama de flujo: terminador 3">
            <a:extLst>
              <a:ext uri="{FF2B5EF4-FFF2-40B4-BE49-F238E27FC236}">
                <a16:creationId xmlns:a16="http://schemas.microsoft.com/office/drawing/2014/main" id="{9F966A6C-8E7F-1DDC-B25D-B59B0A3832C8}"/>
              </a:ext>
            </a:extLst>
          </p:cNvPr>
          <p:cNvSpPr/>
          <p:nvPr/>
        </p:nvSpPr>
        <p:spPr>
          <a:xfrm>
            <a:off x="5779770" y="5508128"/>
            <a:ext cx="3236491" cy="696686"/>
          </a:xfrm>
          <a:prstGeom prst="flowChartTerminator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BB0AB96-0B44-F53D-7BC4-9DC72A48A4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12135"/>
              </p:ext>
            </p:extLst>
          </p:nvPr>
        </p:nvGraphicFramePr>
        <p:xfrm>
          <a:off x="3507978" y="98628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D55AD-2C0C-5399-E82B-E0D28A016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ángulo: esquinas redondeadas 113">
            <a:extLst>
              <a:ext uri="{FF2B5EF4-FFF2-40B4-BE49-F238E27FC236}">
                <a16:creationId xmlns:a16="http://schemas.microsoft.com/office/drawing/2014/main" id="{755B0642-0E00-CC13-C862-B5219BC8098F}"/>
              </a:ext>
            </a:extLst>
          </p:cNvPr>
          <p:cNvSpPr/>
          <p:nvPr/>
        </p:nvSpPr>
        <p:spPr>
          <a:xfrm>
            <a:off x="451708" y="5096385"/>
            <a:ext cx="4098046" cy="608132"/>
          </a:xfrm>
          <a:prstGeom prst="roundRect">
            <a:avLst/>
          </a:prstGeom>
          <a:solidFill>
            <a:srgbClr val="C7D4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3" name="Rectángulo: esquinas redondeadas 112">
            <a:extLst>
              <a:ext uri="{FF2B5EF4-FFF2-40B4-BE49-F238E27FC236}">
                <a16:creationId xmlns:a16="http://schemas.microsoft.com/office/drawing/2014/main" id="{0C00557A-75F6-18D3-5516-C1195140F9E4}"/>
              </a:ext>
            </a:extLst>
          </p:cNvPr>
          <p:cNvSpPr/>
          <p:nvPr/>
        </p:nvSpPr>
        <p:spPr>
          <a:xfrm>
            <a:off x="451708" y="4376325"/>
            <a:ext cx="4098046" cy="6081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2" name="Rectángulo: esquinas redondeadas 111">
            <a:extLst>
              <a:ext uri="{FF2B5EF4-FFF2-40B4-BE49-F238E27FC236}">
                <a16:creationId xmlns:a16="http://schemas.microsoft.com/office/drawing/2014/main" id="{B0D3CC15-42FF-EE9B-669C-8A12982E3CF9}"/>
              </a:ext>
            </a:extLst>
          </p:cNvPr>
          <p:cNvSpPr/>
          <p:nvPr/>
        </p:nvSpPr>
        <p:spPr>
          <a:xfrm>
            <a:off x="451708" y="3603098"/>
            <a:ext cx="4098046" cy="60813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1" name="Rectángulo: esquinas redondeadas 110">
            <a:extLst>
              <a:ext uri="{FF2B5EF4-FFF2-40B4-BE49-F238E27FC236}">
                <a16:creationId xmlns:a16="http://schemas.microsoft.com/office/drawing/2014/main" id="{1AB0B1E0-D087-B666-437D-26F1660828C8}"/>
              </a:ext>
            </a:extLst>
          </p:cNvPr>
          <p:cNvSpPr/>
          <p:nvPr/>
        </p:nvSpPr>
        <p:spPr>
          <a:xfrm>
            <a:off x="440705" y="2863001"/>
            <a:ext cx="4098046" cy="6081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AAA23263-136E-A141-CC92-0A00CF9C4450}"/>
              </a:ext>
            </a:extLst>
          </p:cNvPr>
          <p:cNvSpPr txBox="1"/>
          <p:nvPr/>
        </p:nvSpPr>
        <p:spPr>
          <a:xfrm>
            <a:off x="4758690" y="3155560"/>
            <a:ext cx="16154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110">
                <a:solidFill>
                  <a:srgbClr val="FFFFFF"/>
                </a:solidFill>
                <a:latin typeface="Arial"/>
                <a:cs typeface="Arial"/>
              </a:rPr>
              <a:t>ORGANOS</a:t>
            </a:r>
            <a:r>
              <a:rPr sz="1200" b="1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8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200" b="1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10">
                <a:solidFill>
                  <a:srgbClr val="FFFFFF"/>
                </a:solidFill>
                <a:latin typeface="Arial"/>
                <a:cs typeface="Arial"/>
              </a:rPr>
              <a:t>CONTROL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F36D94C2-1948-257D-28FE-3BE2256DE426}"/>
              </a:ext>
            </a:extLst>
          </p:cNvPr>
          <p:cNvSpPr txBox="1"/>
          <p:nvPr/>
        </p:nvSpPr>
        <p:spPr>
          <a:xfrm>
            <a:off x="4430776" y="2191086"/>
            <a:ext cx="194119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125" dirty="0">
                <a:solidFill>
                  <a:srgbClr val="FFFFFF"/>
                </a:solidFill>
                <a:latin typeface="Arial"/>
                <a:cs typeface="Arial"/>
              </a:rPr>
              <a:t>SOLICITUD</a:t>
            </a:r>
            <a:r>
              <a:rPr sz="12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8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2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70" dirty="0">
                <a:solidFill>
                  <a:srgbClr val="FFFFFF"/>
                </a:solidFill>
                <a:latin typeface="Arial"/>
                <a:cs typeface="Arial"/>
              </a:rPr>
              <a:t>INFORMACIÓN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6AA332CF-B216-05E4-43E2-9B9E2D86087E}"/>
              </a:ext>
            </a:extLst>
          </p:cNvPr>
          <p:cNvSpPr txBox="1"/>
          <p:nvPr/>
        </p:nvSpPr>
        <p:spPr>
          <a:xfrm>
            <a:off x="10665459" y="6501785"/>
            <a:ext cx="1526541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>
                <a:latin typeface="Avenir Book" panose="02000503020000020003"/>
                <a:cs typeface="Arial MT"/>
              </a:rPr>
              <a:t>Fuente: Dirección PQRSD.</a:t>
            </a: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83711DE8-EB07-54B9-027B-3135317C65AA}"/>
              </a:ext>
            </a:extLst>
          </p:cNvPr>
          <p:cNvSpPr txBox="1"/>
          <p:nvPr/>
        </p:nvSpPr>
        <p:spPr>
          <a:xfrm>
            <a:off x="4469510" y="4593862"/>
            <a:ext cx="19030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130">
                <a:solidFill>
                  <a:srgbClr val="FFFFFF"/>
                </a:solidFill>
                <a:latin typeface="Arial"/>
                <a:cs typeface="Arial"/>
              </a:rPr>
              <a:t>SOLICITUD</a:t>
            </a:r>
            <a:r>
              <a:rPr sz="1200" b="1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85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200" b="1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10">
                <a:solidFill>
                  <a:srgbClr val="FFFFFF"/>
                </a:solidFill>
                <a:latin typeface="Arial"/>
                <a:cs typeface="Arial"/>
              </a:rPr>
              <a:t>DOCUMENTOS</a:t>
            </a:r>
            <a:endParaRPr sz="1200"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EE06CFC-D4D2-3005-D46D-65C08BB4E2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33557" y="186933"/>
            <a:ext cx="8335631" cy="53989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608455">
              <a:lnSpc>
                <a:spcPct val="100000"/>
              </a:lnSpc>
              <a:spcBef>
                <a:spcPts val="130"/>
              </a:spcBef>
            </a:pPr>
            <a:r>
              <a:rPr sz="3400" b="1" dirty="0">
                <a:latin typeface="Avenir títulos"/>
              </a:rPr>
              <a:t>PETICIONES POR MODALIDAD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A5B2311F-122D-F8C4-5ECC-4D9C5A808620}"/>
              </a:ext>
            </a:extLst>
          </p:cNvPr>
          <p:cNvSpPr txBox="1"/>
          <p:nvPr/>
        </p:nvSpPr>
        <p:spPr>
          <a:xfrm>
            <a:off x="207053" y="1052038"/>
            <a:ext cx="4514806" cy="1446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s-ES" sz="2200" dirty="0">
                <a:latin typeface="Avenir Book" panose="02000503020000020003"/>
              </a:rPr>
              <a:t>Las 315 Peticiones recibidas en el segundo trimestre de 2026, se tipificaron en las siguientes modalidades:</a:t>
            </a:r>
          </a:p>
        </p:txBody>
      </p:sp>
      <p:sp>
        <p:nvSpPr>
          <p:cNvPr id="102" name="CuadroTexto 101">
            <a:extLst>
              <a:ext uri="{FF2B5EF4-FFF2-40B4-BE49-F238E27FC236}">
                <a16:creationId xmlns:a16="http://schemas.microsoft.com/office/drawing/2014/main" id="{56A93ACE-1742-A9D1-603F-3266EB2AFD98}"/>
              </a:ext>
            </a:extLst>
          </p:cNvPr>
          <p:cNvSpPr txBox="1"/>
          <p:nvPr/>
        </p:nvSpPr>
        <p:spPr>
          <a:xfrm>
            <a:off x="440705" y="2833505"/>
            <a:ext cx="1451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rgbClr val="0070C0"/>
                </a:solidFill>
                <a:latin typeface="Avenir Book" panose="02000503020000020003"/>
              </a:rPr>
              <a:t>65,7</a:t>
            </a:r>
            <a:r>
              <a:rPr lang="es-CO" sz="2800" b="1" dirty="0">
                <a:solidFill>
                  <a:srgbClr val="0070C0"/>
                </a:solidFill>
                <a:latin typeface="Avenir Book" panose="02000503020000020003"/>
              </a:rPr>
              <a:t>%</a:t>
            </a:r>
            <a:endParaRPr lang="es-CO" sz="3200" b="1" dirty="0">
              <a:solidFill>
                <a:srgbClr val="0070C0"/>
              </a:solidFill>
              <a:latin typeface="Avenir Book" panose="02000503020000020003"/>
            </a:endParaRPr>
          </a:p>
        </p:txBody>
      </p:sp>
      <p:sp>
        <p:nvSpPr>
          <p:cNvPr id="104" name="CuadroTexto 103">
            <a:extLst>
              <a:ext uri="{FF2B5EF4-FFF2-40B4-BE49-F238E27FC236}">
                <a16:creationId xmlns:a16="http://schemas.microsoft.com/office/drawing/2014/main" id="{9B3D6EE3-DF96-0E74-9985-F33A194A87AA}"/>
              </a:ext>
            </a:extLst>
          </p:cNvPr>
          <p:cNvSpPr txBox="1"/>
          <p:nvPr/>
        </p:nvSpPr>
        <p:spPr>
          <a:xfrm>
            <a:off x="1685495" y="2810461"/>
            <a:ext cx="28532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600">
                <a:latin typeface="Avenir Book" panose="02000503020000020003"/>
              </a:rPr>
              <a:t>Derecho de Petición de Interés General y Particular.</a:t>
            </a:r>
          </a:p>
        </p:txBody>
      </p:sp>
      <p:sp>
        <p:nvSpPr>
          <p:cNvPr id="105" name="CuadroTexto 104">
            <a:extLst>
              <a:ext uri="{FF2B5EF4-FFF2-40B4-BE49-F238E27FC236}">
                <a16:creationId xmlns:a16="http://schemas.microsoft.com/office/drawing/2014/main" id="{1A5F266E-AAFB-ECB2-DE47-2F152C24CF8C}"/>
              </a:ext>
            </a:extLst>
          </p:cNvPr>
          <p:cNvSpPr txBox="1"/>
          <p:nvPr/>
        </p:nvSpPr>
        <p:spPr>
          <a:xfrm>
            <a:off x="490905" y="4363103"/>
            <a:ext cx="1451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rgbClr val="0070C0"/>
                </a:solidFill>
                <a:latin typeface="Avenir Book" panose="02000503020000020003"/>
              </a:rPr>
              <a:t>15,2</a:t>
            </a:r>
            <a:r>
              <a:rPr lang="es-CO" sz="2800" b="1" dirty="0">
                <a:solidFill>
                  <a:srgbClr val="0070C0"/>
                </a:solidFill>
                <a:latin typeface="Avenir Book" panose="02000503020000020003"/>
              </a:rPr>
              <a:t>%</a:t>
            </a:r>
            <a:endParaRPr lang="es-CO" sz="3200" b="1" dirty="0">
              <a:solidFill>
                <a:srgbClr val="0070C0"/>
              </a:solidFill>
              <a:latin typeface="Avenir Book" panose="02000503020000020003"/>
            </a:endParaRPr>
          </a:p>
        </p:txBody>
      </p:sp>
      <p:sp>
        <p:nvSpPr>
          <p:cNvPr id="106" name="CuadroTexto 105">
            <a:extLst>
              <a:ext uri="{FF2B5EF4-FFF2-40B4-BE49-F238E27FC236}">
                <a16:creationId xmlns:a16="http://schemas.microsoft.com/office/drawing/2014/main" id="{FACE0664-05F1-B554-8974-616CAA483FD5}"/>
              </a:ext>
            </a:extLst>
          </p:cNvPr>
          <p:cNvSpPr txBox="1"/>
          <p:nvPr/>
        </p:nvSpPr>
        <p:spPr>
          <a:xfrm>
            <a:off x="1458279" y="4401547"/>
            <a:ext cx="29423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>
                <a:latin typeface="Avenir Book" panose="02000503020000020003"/>
              </a:rPr>
              <a:t>Congreso, Concejo, Órganos de Control y Petición entre autoridades.</a:t>
            </a:r>
          </a:p>
        </p:txBody>
      </p:sp>
      <p:sp>
        <p:nvSpPr>
          <p:cNvPr id="107" name="CuadroTexto 106">
            <a:extLst>
              <a:ext uri="{FF2B5EF4-FFF2-40B4-BE49-F238E27FC236}">
                <a16:creationId xmlns:a16="http://schemas.microsoft.com/office/drawing/2014/main" id="{3ACDFA8D-854C-9E86-79D1-A02D318BCF70}"/>
              </a:ext>
            </a:extLst>
          </p:cNvPr>
          <p:cNvSpPr txBox="1"/>
          <p:nvPr/>
        </p:nvSpPr>
        <p:spPr>
          <a:xfrm>
            <a:off x="523696" y="3633066"/>
            <a:ext cx="1451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rgbClr val="0070C0"/>
                </a:solidFill>
                <a:latin typeface="Avenir Book" panose="02000503020000020003"/>
              </a:rPr>
              <a:t>15,9</a:t>
            </a:r>
            <a:r>
              <a:rPr lang="es-CO" sz="2800" b="1" dirty="0">
                <a:solidFill>
                  <a:srgbClr val="0070C0"/>
                </a:solidFill>
                <a:latin typeface="Avenir Book" panose="02000503020000020003"/>
              </a:rPr>
              <a:t>%</a:t>
            </a:r>
            <a:endParaRPr lang="es-CO" sz="3200" b="1" dirty="0">
              <a:solidFill>
                <a:srgbClr val="0070C0"/>
              </a:solidFill>
              <a:latin typeface="Avenir Book" panose="02000503020000020003"/>
            </a:endParaRPr>
          </a:p>
        </p:txBody>
      </p:sp>
      <p:sp>
        <p:nvSpPr>
          <p:cNvPr id="108" name="CuadroTexto 107">
            <a:extLst>
              <a:ext uri="{FF2B5EF4-FFF2-40B4-BE49-F238E27FC236}">
                <a16:creationId xmlns:a16="http://schemas.microsoft.com/office/drawing/2014/main" id="{A0DFF3F0-F65B-CFAC-5FAE-6E286A34B8DD}"/>
              </a:ext>
            </a:extLst>
          </p:cNvPr>
          <p:cNvSpPr txBox="1"/>
          <p:nvPr/>
        </p:nvSpPr>
        <p:spPr>
          <a:xfrm>
            <a:off x="1709590" y="3639677"/>
            <a:ext cx="28532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600">
                <a:latin typeface="Avenir Book" panose="02000503020000020003"/>
              </a:rPr>
              <a:t>Solicitudes de Información y documentos.</a:t>
            </a:r>
          </a:p>
        </p:txBody>
      </p:sp>
      <p:sp>
        <p:nvSpPr>
          <p:cNvPr id="109" name="CuadroTexto 108">
            <a:extLst>
              <a:ext uri="{FF2B5EF4-FFF2-40B4-BE49-F238E27FC236}">
                <a16:creationId xmlns:a16="http://schemas.microsoft.com/office/drawing/2014/main" id="{4BC2FF50-562C-9017-14BE-16C13C269B30}"/>
              </a:ext>
            </a:extLst>
          </p:cNvPr>
          <p:cNvSpPr txBox="1"/>
          <p:nvPr/>
        </p:nvSpPr>
        <p:spPr>
          <a:xfrm>
            <a:off x="480612" y="5082044"/>
            <a:ext cx="1451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rgbClr val="0070C0"/>
                </a:solidFill>
                <a:latin typeface="Avenir Book" panose="02000503020000020003"/>
              </a:rPr>
              <a:t>3,2</a:t>
            </a:r>
            <a:r>
              <a:rPr lang="es-CO" sz="2800" b="1" dirty="0">
                <a:solidFill>
                  <a:srgbClr val="0070C0"/>
                </a:solidFill>
                <a:latin typeface="Avenir Book" panose="02000503020000020003"/>
              </a:rPr>
              <a:t>%</a:t>
            </a:r>
            <a:endParaRPr lang="es-CO" sz="3200" b="1" dirty="0">
              <a:solidFill>
                <a:srgbClr val="0070C0"/>
              </a:solidFill>
              <a:latin typeface="Avenir Book" panose="02000503020000020003"/>
            </a:endParaRPr>
          </a:p>
        </p:txBody>
      </p:sp>
      <p:sp>
        <p:nvSpPr>
          <p:cNvPr id="110" name="CuadroTexto 109">
            <a:extLst>
              <a:ext uri="{FF2B5EF4-FFF2-40B4-BE49-F238E27FC236}">
                <a16:creationId xmlns:a16="http://schemas.microsoft.com/office/drawing/2014/main" id="{64E560B4-46F4-926C-6B2D-2C7E58D9FE1A}"/>
              </a:ext>
            </a:extLst>
          </p:cNvPr>
          <p:cNvSpPr txBox="1"/>
          <p:nvPr/>
        </p:nvSpPr>
        <p:spPr>
          <a:xfrm>
            <a:off x="1709590" y="5081145"/>
            <a:ext cx="28034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600">
                <a:latin typeface="Avenir Book" panose="02000503020000020003"/>
              </a:rPr>
              <a:t>Quejas, Sugerencias, Reclamos y Denuncias.</a:t>
            </a:r>
          </a:p>
        </p:txBody>
      </p:sp>
      <p:sp>
        <p:nvSpPr>
          <p:cNvPr id="116" name="AutoShape 23" descr="Fondo plano manos aplaudiendo">
            <a:extLst>
              <a:ext uri="{FF2B5EF4-FFF2-40B4-BE49-F238E27FC236}">
                <a16:creationId xmlns:a16="http://schemas.microsoft.com/office/drawing/2014/main" id="{8CA25D32-C372-A17D-1547-E3A78A959C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E24403B-F919-2D71-548E-ED8577442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0711" y="1052038"/>
            <a:ext cx="7194236" cy="522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85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EB97A53A-1558-90D2-71E2-3025F30783C3}"/>
              </a:ext>
            </a:extLst>
          </p:cNvPr>
          <p:cNvSpPr/>
          <p:nvPr/>
        </p:nvSpPr>
        <p:spPr>
          <a:xfrm>
            <a:off x="719243" y="5165221"/>
            <a:ext cx="3913309" cy="4616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4779E853-FC6A-9BD9-02A0-FF5FDEB10B26}"/>
              </a:ext>
            </a:extLst>
          </p:cNvPr>
          <p:cNvSpPr/>
          <p:nvPr/>
        </p:nvSpPr>
        <p:spPr>
          <a:xfrm>
            <a:off x="705432" y="4631356"/>
            <a:ext cx="3913309" cy="4616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A72FBC7C-9E81-5592-05C1-72B20960A1CE}"/>
              </a:ext>
            </a:extLst>
          </p:cNvPr>
          <p:cNvSpPr/>
          <p:nvPr/>
        </p:nvSpPr>
        <p:spPr>
          <a:xfrm>
            <a:off x="705432" y="4119794"/>
            <a:ext cx="3913309" cy="3943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DED50907-3551-85DE-5076-970CED9F15CE}"/>
              </a:ext>
            </a:extLst>
          </p:cNvPr>
          <p:cNvSpPr/>
          <p:nvPr/>
        </p:nvSpPr>
        <p:spPr>
          <a:xfrm>
            <a:off x="705432" y="3651491"/>
            <a:ext cx="3913309" cy="3943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5341" y="343241"/>
            <a:ext cx="9998059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latin typeface="Avenir títulos"/>
              </a:rPr>
              <a:t>PETICIONES</a:t>
            </a:r>
            <a:r>
              <a:rPr lang="es-ES" sz="2400" b="1" dirty="0">
                <a:latin typeface="Avenir títulos"/>
              </a:rPr>
              <a:t> SEGUNDO TRIMESTRE DE 2026 </a:t>
            </a:r>
            <a:r>
              <a:rPr sz="2400" b="1" dirty="0">
                <a:latin typeface="Avenir títulos"/>
              </a:rPr>
              <a:t>POR </a:t>
            </a:r>
            <a:r>
              <a:rPr lang="es-ES" sz="2400" b="1" dirty="0">
                <a:latin typeface="Avenir títulos"/>
              </a:rPr>
              <a:t>DEPENDENCIA </a:t>
            </a:r>
            <a:endParaRPr sz="2400" b="1" dirty="0">
              <a:latin typeface="Avenir títulos"/>
            </a:endParaRPr>
          </a:p>
        </p:txBody>
      </p:sp>
      <p:sp>
        <p:nvSpPr>
          <p:cNvPr id="8" name="object 61">
            <a:extLst>
              <a:ext uri="{FF2B5EF4-FFF2-40B4-BE49-F238E27FC236}">
                <a16:creationId xmlns:a16="http://schemas.microsoft.com/office/drawing/2014/main" id="{8711720E-4C06-7C4B-D4CB-10ECBEC3593C}"/>
              </a:ext>
            </a:extLst>
          </p:cNvPr>
          <p:cNvSpPr txBox="1"/>
          <p:nvPr/>
        </p:nvSpPr>
        <p:spPr>
          <a:xfrm>
            <a:off x="3790821" y="6245545"/>
            <a:ext cx="1526541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venir Book" panose="02000503020000020003"/>
                <a:cs typeface="Arial MT"/>
              </a:rPr>
              <a:t>Fuente: </a:t>
            </a:r>
            <a:r>
              <a:rPr sz="900" dirty="0" err="1">
                <a:latin typeface="Avenir Book" panose="02000503020000020003"/>
                <a:cs typeface="Arial MT"/>
              </a:rPr>
              <a:t>Dirección</a:t>
            </a:r>
            <a:r>
              <a:rPr sz="900" dirty="0">
                <a:latin typeface="Avenir Book" panose="02000503020000020003"/>
                <a:cs typeface="Arial MT"/>
              </a:rPr>
              <a:t> PQRSD.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FD9E00-1679-CE47-FD0E-D4EDD6381706}"/>
              </a:ext>
            </a:extLst>
          </p:cNvPr>
          <p:cNvSpPr txBox="1"/>
          <p:nvPr/>
        </p:nvSpPr>
        <p:spPr>
          <a:xfrm>
            <a:off x="219146" y="1287183"/>
            <a:ext cx="5002559" cy="20858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S" kern="100" dirty="0">
                <a:effectLst/>
                <a:latin typeface="Avenir Book" panose="02000503020000020003"/>
                <a:ea typeface="Aptos" panose="020B0004020202020204" pitchFamily="34" charset="0"/>
                <a:cs typeface="Times New Roman"/>
              </a:rPr>
              <a:t>Del total de peticiones recibidas en el </a:t>
            </a:r>
            <a:r>
              <a:rPr lang="es-ES" kern="100" dirty="0">
                <a:latin typeface="Avenir Book" panose="02000503020000020003"/>
                <a:ea typeface="Aptos" panose="020B0004020202020204" pitchFamily="34" charset="0"/>
                <a:cs typeface="Times New Roman"/>
              </a:rPr>
              <a:t>segundo</a:t>
            </a:r>
            <a:r>
              <a:rPr lang="es-ES" kern="100" dirty="0">
                <a:effectLst/>
                <a:latin typeface="Avenir Book" panose="02000503020000020003"/>
                <a:ea typeface="Aptos" panose="020B0004020202020204" pitchFamily="34" charset="0"/>
                <a:cs typeface="Times New Roman"/>
              </a:rPr>
              <a:t> trimestre de 2026, las Áreas de la Empresa atendieron </a:t>
            </a:r>
            <a:r>
              <a:rPr lang="es-ES" b="1" kern="100" dirty="0">
                <a:latin typeface="Avenir Book" panose="02000503020000020003"/>
                <a:ea typeface="Aptos" panose="020B0004020202020204" pitchFamily="34" charset="0"/>
                <a:cs typeface="Times New Roman"/>
              </a:rPr>
              <a:t>257</a:t>
            </a:r>
            <a:r>
              <a:rPr lang="es-ES" kern="100" dirty="0">
                <a:effectLst/>
                <a:latin typeface="Avenir Book" panose="02000503020000020003"/>
                <a:ea typeface="Aptos" panose="020B0004020202020204" pitchFamily="34" charset="0"/>
                <a:cs typeface="Times New Roman"/>
              </a:rPr>
              <a:t>, quedando en trámite y en términos un total de </a:t>
            </a:r>
            <a:r>
              <a:rPr lang="es-ES" b="1" kern="100" dirty="0">
                <a:effectLst/>
                <a:latin typeface="Avenir Book" panose="02000503020000020003"/>
                <a:ea typeface="Aptos" panose="020B0004020202020204" pitchFamily="34" charset="0"/>
                <a:cs typeface="Times New Roman"/>
              </a:rPr>
              <a:t>58</a:t>
            </a:r>
            <a:r>
              <a:rPr lang="es-ES" kern="100" dirty="0">
                <a:effectLst/>
                <a:latin typeface="Avenir Book" panose="02000503020000020003"/>
                <a:ea typeface="Aptos" panose="020B0004020202020204" pitchFamily="34" charset="0"/>
                <a:cs typeface="Times New Roman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S" dirty="0">
                <a:solidFill>
                  <a:schemeClr val="tx1"/>
                </a:solidFill>
                <a:latin typeface="Avenir Book" panose="02000503020000020003"/>
                <a:cs typeface="Arial MT"/>
              </a:rPr>
              <a:t>Las Áreas con mayor número de PQRSD atendidas fueron: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E6FD283-D0B1-A42B-E5A7-2F8F52BE34FC}"/>
              </a:ext>
            </a:extLst>
          </p:cNvPr>
          <p:cNvSpPr txBox="1"/>
          <p:nvPr/>
        </p:nvSpPr>
        <p:spPr>
          <a:xfrm>
            <a:off x="738673" y="3651491"/>
            <a:ext cx="1210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0070C0"/>
                </a:solidFill>
                <a:latin typeface="Avenir Book" panose="02000503020000020003"/>
              </a:rPr>
              <a:t>24,4%</a:t>
            </a:r>
            <a:endParaRPr lang="es-CO" sz="2400" b="1" dirty="0">
              <a:solidFill>
                <a:srgbClr val="0070C0"/>
              </a:solidFill>
              <a:latin typeface="Avenir Book" panose="02000503020000020003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68065AD-5071-BBB8-638F-C1EBB56B574A}"/>
              </a:ext>
            </a:extLst>
          </p:cNvPr>
          <p:cNvSpPr txBox="1"/>
          <p:nvPr/>
        </p:nvSpPr>
        <p:spPr>
          <a:xfrm>
            <a:off x="1682110" y="3694819"/>
            <a:ext cx="2936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venir Book" panose="02000503020000020003"/>
              </a:rPr>
              <a:t>Gerencia de Gestión Humana</a:t>
            </a:r>
            <a:endParaRPr lang="es-CO" sz="1400" dirty="0">
              <a:latin typeface="Avenir Book" panose="02000503020000020003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BC51AE9-7CBF-7940-0BF1-DB5E62F6953D}"/>
              </a:ext>
            </a:extLst>
          </p:cNvPr>
          <p:cNvSpPr txBox="1"/>
          <p:nvPr/>
        </p:nvSpPr>
        <p:spPr>
          <a:xfrm>
            <a:off x="705432" y="4072922"/>
            <a:ext cx="1210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0070C0"/>
                </a:solidFill>
                <a:latin typeface="Avenir Book" panose="02000503020000020003"/>
              </a:rPr>
              <a:t>24,1%</a:t>
            </a:r>
            <a:endParaRPr lang="es-CO" sz="2400" b="1" dirty="0">
              <a:solidFill>
                <a:srgbClr val="0070C0"/>
              </a:solidFill>
              <a:latin typeface="Avenir Book" panose="02000503020000020003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F12D325-8817-142E-0A5A-EBFC836720E9}"/>
              </a:ext>
            </a:extLst>
          </p:cNvPr>
          <p:cNvSpPr txBox="1"/>
          <p:nvPr/>
        </p:nvSpPr>
        <p:spPr>
          <a:xfrm>
            <a:off x="1614127" y="4119087"/>
            <a:ext cx="2956047" cy="348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venir Book" panose="02000503020000020003"/>
              </a:rPr>
              <a:t>Gerencia Gestión Ambiental</a:t>
            </a:r>
            <a:endParaRPr lang="es-CO" sz="1600" dirty="0">
              <a:latin typeface="Avenir Book" panose="02000503020000020003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0F49D10-FACD-0BE2-92E4-E28F82645C6D}"/>
              </a:ext>
            </a:extLst>
          </p:cNvPr>
          <p:cNvSpPr txBox="1"/>
          <p:nvPr/>
        </p:nvSpPr>
        <p:spPr>
          <a:xfrm>
            <a:off x="719243" y="4608526"/>
            <a:ext cx="1210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0070C0"/>
                </a:solidFill>
                <a:latin typeface="Avenir Book" panose="02000503020000020003"/>
              </a:rPr>
              <a:t>19 %</a:t>
            </a:r>
            <a:endParaRPr lang="es-CO" sz="2400" b="1" dirty="0">
              <a:solidFill>
                <a:srgbClr val="0070C0"/>
              </a:solidFill>
              <a:latin typeface="Avenir Book" panose="02000503020000020003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7B708D5-5D34-1ADE-7F4E-1720AD7D0D0E}"/>
              </a:ext>
            </a:extLst>
          </p:cNvPr>
          <p:cNvSpPr txBox="1"/>
          <p:nvPr/>
        </p:nvSpPr>
        <p:spPr>
          <a:xfrm>
            <a:off x="1515825" y="4696918"/>
            <a:ext cx="3314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venir Book" panose="02000503020000020003"/>
              </a:rPr>
              <a:t>Gerencia de Agua y Gestión Residuos </a:t>
            </a:r>
            <a:endParaRPr lang="es-CO" sz="1400" dirty="0">
              <a:latin typeface="Avenir Book" panose="02000503020000020003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5090BEA-7079-CD87-49AF-5149E57969AF}"/>
              </a:ext>
            </a:extLst>
          </p:cNvPr>
          <p:cNvSpPr txBox="1"/>
          <p:nvPr/>
        </p:nvSpPr>
        <p:spPr>
          <a:xfrm>
            <a:off x="683155" y="5155003"/>
            <a:ext cx="1210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0070C0"/>
                </a:solidFill>
                <a:latin typeface="Avenir Book" panose="02000503020000020003"/>
              </a:rPr>
              <a:t>15 %</a:t>
            </a:r>
            <a:endParaRPr lang="es-CO" sz="2400" b="1" dirty="0">
              <a:solidFill>
                <a:srgbClr val="0070C0"/>
              </a:solidFill>
              <a:latin typeface="Avenir Book" panose="02000503020000020003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8C431D3-D36F-727A-02BF-61CE446B4869}"/>
              </a:ext>
            </a:extLst>
          </p:cNvPr>
          <p:cNvSpPr txBox="1"/>
          <p:nvPr/>
        </p:nvSpPr>
        <p:spPr>
          <a:xfrm>
            <a:off x="1535241" y="5232263"/>
            <a:ext cx="2033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venir Book" panose="02000503020000020003"/>
              </a:rPr>
              <a:t>Gerencia General</a:t>
            </a:r>
            <a:endParaRPr lang="es-CO" sz="1600" dirty="0">
              <a:latin typeface="Avenir Book" panose="02000503020000020003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7E33FB5-EC40-C256-C662-AF736AF1C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007" y="1287182"/>
            <a:ext cx="6652847" cy="4339703"/>
          </a:xfrm>
          <a:prstGeom prst="rect">
            <a:avLst/>
          </a:prstGeom>
        </p:spPr>
      </p:pic>
      <p:sp>
        <p:nvSpPr>
          <p:cNvPr id="5" name="Rectángulo: esquinas redondeadas 23">
            <a:extLst>
              <a:ext uri="{FF2B5EF4-FFF2-40B4-BE49-F238E27FC236}">
                <a16:creationId xmlns:a16="http://schemas.microsoft.com/office/drawing/2014/main" id="{28BD0D57-2A2A-A00C-4CA0-BD9E0D4FBA9F}"/>
              </a:ext>
            </a:extLst>
          </p:cNvPr>
          <p:cNvSpPr/>
          <p:nvPr/>
        </p:nvSpPr>
        <p:spPr>
          <a:xfrm>
            <a:off x="738673" y="5711036"/>
            <a:ext cx="3913309" cy="4616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B18647C-2EC3-8620-D21D-102EEAF84FAB}"/>
              </a:ext>
            </a:extLst>
          </p:cNvPr>
          <p:cNvSpPr txBox="1"/>
          <p:nvPr/>
        </p:nvSpPr>
        <p:spPr>
          <a:xfrm>
            <a:off x="738673" y="5711036"/>
            <a:ext cx="1210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0070C0"/>
                </a:solidFill>
                <a:latin typeface="Avenir Book" panose="02000503020000020003"/>
              </a:rPr>
              <a:t>5% </a:t>
            </a:r>
            <a:endParaRPr lang="es-CO" sz="2400" b="1" dirty="0">
              <a:solidFill>
                <a:srgbClr val="0070C0"/>
              </a:solidFill>
              <a:latin typeface="Avenir Book" panose="02000503020000020003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FA0388F-4267-8E09-C9E2-0890FD341796}"/>
              </a:ext>
            </a:extLst>
          </p:cNvPr>
          <p:cNvSpPr txBox="1"/>
          <p:nvPr/>
        </p:nvSpPr>
        <p:spPr>
          <a:xfrm>
            <a:off x="1575297" y="5765520"/>
            <a:ext cx="2994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venir Book" panose="02000503020000020003"/>
              </a:rPr>
              <a:t>Dirección de PQRSDF</a:t>
            </a:r>
            <a:endParaRPr lang="es-CO" sz="1600" dirty="0">
              <a:latin typeface="Avenir Book" panose="02000503020000020003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D3669-FD24-1409-8029-2BF246463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151D5D8B-A475-51C9-3540-D558BC1E823D}"/>
              </a:ext>
            </a:extLst>
          </p:cNvPr>
          <p:cNvSpPr txBox="1"/>
          <p:nvPr/>
        </p:nvSpPr>
        <p:spPr>
          <a:xfrm>
            <a:off x="527537" y="792595"/>
            <a:ext cx="1112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>
                <a:latin typeface="Avenir Book" panose="02000503020000020003"/>
              </a:rPr>
              <a:t>En el marco del fortalecimiento de servicio al cliente, se modificó y socializó la versión 02 del Manual Atención de PQRSDF, que ha permitido a los trabajadores y colaborades de la empresa conocer las actualizaciones de carácter normativo, de tipologías y las implicaciones disciplinarias previstas en el Reglamento Interno de Trabajo, la Ley 1437 de 2011 y procedimiento interno.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C7C5A1D-792E-FA52-2E1B-C6E9E7868E9F}"/>
              </a:ext>
            </a:extLst>
          </p:cNvPr>
          <p:cNvSpPr txBox="1"/>
          <p:nvPr/>
        </p:nvSpPr>
        <p:spPr>
          <a:xfrm>
            <a:off x="539263" y="203428"/>
            <a:ext cx="91952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sz="2400" b="1">
                <a:solidFill>
                  <a:schemeClr val="accent1"/>
                </a:solidFill>
                <a:latin typeface="Avenir Book" panose="02000503020000020003"/>
              </a:rPr>
              <a:t>FORTALECIMIENTO DE LA CULTURA DEL SERVICIO AL CLIENTE</a:t>
            </a:r>
            <a:r>
              <a:rPr lang="es-CO" b="1">
                <a:solidFill>
                  <a:schemeClr val="accent1"/>
                </a:solidFill>
                <a:latin typeface="Avenir Book" panose="02000503020000020003"/>
              </a:rPr>
              <a:t> </a:t>
            </a:r>
            <a:endParaRPr lang="es-CO" sz="1200">
              <a:solidFill>
                <a:schemeClr val="accent1"/>
              </a:solidFill>
              <a:latin typeface="Avenir Book" panose="02000503020000020003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4F0EB85-1900-B782-98E6-6E83ADA4553A}"/>
              </a:ext>
            </a:extLst>
          </p:cNvPr>
          <p:cNvSpPr txBox="1"/>
          <p:nvPr/>
        </p:nvSpPr>
        <p:spPr>
          <a:xfrm>
            <a:off x="4350852" y="6400655"/>
            <a:ext cx="333609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050" dirty="0">
                <a:solidFill>
                  <a:schemeClr val="tx1"/>
                </a:solidFill>
                <a:latin typeface="Avenir Book" panose="02000503020000020003"/>
              </a:rPr>
              <a:t>Fuente: Comunicaciones internas 18 junio 2026</a:t>
            </a:r>
            <a:endParaRPr lang="es-CO" sz="1050" dirty="0">
              <a:solidFill>
                <a:schemeClr val="tx1"/>
              </a:solidFill>
              <a:latin typeface="Avenir Book" panose="02000503020000020003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8F0063D-F9C5-2C72-8ACD-3EF7814FDEC1}"/>
              </a:ext>
            </a:extLst>
          </p:cNvPr>
          <p:cNvSpPr txBox="1"/>
          <p:nvPr/>
        </p:nvSpPr>
        <p:spPr>
          <a:xfrm>
            <a:off x="3048000" y="33110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0" i="0">
                <a:solidFill>
                  <a:srgbClr val="000000"/>
                </a:solidFill>
                <a:effectLst/>
                <a:latin typeface="-webkit-standard"/>
              </a:rPr>
              <a:t> </a:t>
            </a:r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92A3BD1-4FBA-D689-16B6-D14792D555A9}"/>
              </a:ext>
            </a:extLst>
          </p:cNvPr>
          <p:cNvSpPr txBox="1"/>
          <p:nvPr/>
        </p:nvSpPr>
        <p:spPr>
          <a:xfrm>
            <a:off x="3048000" y="33110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0" i="0">
                <a:solidFill>
                  <a:srgbClr val="000000"/>
                </a:solidFill>
                <a:effectLst/>
                <a:latin typeface="-webkit-standard"/>
              </a:rPr>
              <a:t> </a:t>
            </a:r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2EE0A58-B0F3-1FE4-3DE5-1D53FCAA7768}"/>
              </a:ext>
            </a:extLst>
          </p:cNvPr>
          <p:cNvSpPr txBox="1"/>
          <p:nvPr/>
        </p:nvSpPr>
        <p:spPr>
          <a:xfrm>
            <a:off x="3048000" y="33110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0" i="0">
                <a:solidFill>
                  <a:srgbClr val="000000"/>
                </a:solidFill>
                <a:effectLst/>
                <a:latin typeface="-webkit-standard"/>
              </a:rPr>
              <a:t> </a:t>
            </a:r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53A42C3-75A2-0BA1-B146-A1D48D5BFF64}"/>
              </a:ext>
            </a:extLst>
          </p:cNvPr>
          <p:cNvSpPr txBox="1"/>
          <p:nvPr/>
        </p:nvSpPr>
        <p:spPr>
          <a:xfrm>
            <a:off x="3048000" y="33110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800">
                <a:solidFill>
                  <a:prstClr val="black"/>
                </a:solidFill>
                <a:latin typeface="Times-Roman"/>
              </a:rPr>
              <a:t> </a:t>
            </a:r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8E3CD41-1B03-E27B-370C-262F9F92ADCC}"/>
              </a:ext>
            </a:extLst>
          </p:cNvPr>
          <p:cNvSpPr txBox="1"/>
          <p:nvPr/>
        </p:nvSpPr>
        <p:spPr>
          <a:xfrm>
            <a:off x="3048000" y="33110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/>
              <a:t>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9F3C375-E78E-464C-9354-110E7D264747}"/>
              </a:ext>
            </a:extLst>
          </p:cNvPr>
          <p:cNvSpPr txBox="1"/>
          <p:nvPr/>
        </p:nvSpPr>
        <p:spPr>
          <a:xfrm>
            <a:off x="3048000" y="33110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E6079C-C645-8F4D-8FB0-83E646411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9601" y="2107726"/>
            <a:ext cx="3360197" cy="428022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2E1737B-312E-B372-3F1C-2D3AF8201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139" y="2444750"/>
            <a:ext cx="5194300" cy="337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70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5C0D5-12CF-B363-6C7A-F70FB1A7C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0E0E67-B064-311C-D721-00EE74EE2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/>
              <a:t>¡Gracias!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9D1837-EB54-9106-5F1F-C7F50CE9B7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4588" y="3429000"/>
            <a:ext cx="7239375" cy="22907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/>
              <a:t>Síguenos en nuestras REDES SOCIALES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s-CO"/>
              <a:t>	@AguasBogota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s-CO"/>
              <a:t>	@aguas_de_bogota</a:t>
            </a:r>
          </a:p>
          <a:p>
            <a:pPr marL="914400" lvl="2" indent="0">
              <a:lnSpc>
                <a:spcPct val="150000"/>
              </a:lnSpc>
              <a:buNone/>
            </a:pPr>
            <a:r>
              <a:rPr lang="es-CO"/>
              <a:t>@aguasdebogota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s-CO"/>
              <a:t>	@AguasdeBogotaSAESP</a:t>
            </a:r>
          </a:p>
          <a:p>
            <a:endParaRPr lang="es-CO"/>
          </a:p>
        </p:txBody>
      </p:sp>
      <p:pic>
        <p:nvPicPr>
          <p:cNvPr id="7" name="Imagen 6" descr="Logotipo, Icono&#10;&#10;El contenido generado por IA puede ser incorrecto.">
            <a:extLst>
              <a:ext uri="{FF2B5EF4-FFF2-40B4-BE49-F238E27FC236}">
                <a16:creationId xmlns:a16="http://schemas.microsoft.com/office/drawing/2014/main" id="{01E51207-33EB-657A-68A5-26C2A01B3D24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1145814" y="3851895"/>
            <a:ext cx="362946" cy="36356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B2DDC42-5257-A35F-F543-ED96033A3F06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</a:blip>
          <a:srcRect/>
          <a:stretch/>
        </p:blipFill>
        <p:spPr>
          <a:xfrm>
            <a:off x="1145814" y="4313011"/>
            <a:ext cx="362946" cy="36294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3A7E43B-348D-4286-F03F-CBD702CFC69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</a:blip>
          <a:srcRect/>
          <a:stretch/>
        </p:blipFill>
        <p:spPr>
          <a:xfrm>
            <a:off x="1145814" y="4773816"/>
            <a:ext cx="362946" cy="36294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E8DD1D8-B60A-4E21-9A1E-EB89836F7E09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25000"/>
          </a:blip>
          <a:srcRect/>
          <a:stretch/>
        </p:blipFill>
        <p:spPr>
          <a:xfrm>
            <a:off x="1145814" y="5234621"/>
            <a:ext cx="362946" cy="362946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D6E3EC6A-FA9C-03A0-D750-F70DE892595F}"/>
              </a:ext>
            </a:extLst>
          </p:cNvPr>
          <p:cNvSpPr txBox="1">
            <a:spLocks/>
          </p:cNvSpPr>
          <p:nvPr/>
        </p:nvSpPr>
        <p:spPr>
          <a:xfrm>
            <a:off x="574588" y="1764750"/>
            <a:ext cx="10101031" cy="76020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Avenir Black" panose="02000503020000020003" pitchFamily="2" charset="0"/>
                <a:ea typeface="Avenir Black" panose="02000503020000020003" pitchFamily="2" charset="0"/>
                <a:cs typeface="Avenir Black" panose="02000503020000020003" pitchFamily="2" charset="0"/>
              </a:defRPr>
            </a:lvl1pPr>
          </a:lstStyle>
          <a:p>
            <a:pPr algn="ctr"/>
            <a:r>
              <a:rPr lang="es-CO"/>
              <a:t>Secretaría General </a:t>
            </a:r>
          </a:p>
          <a:p>
            <a:pPr algn="ctr"/>
            <a:r>
              <a:rPr lang="es-CO"/>
              <a:t>Dirección PQRS</a:t>
            </a:r>
          </a:p>
        </p:txBody>
      </p:sp>
    </p:spTree>
    <p:extLst>
      <p:ext uri="{BB962C8B-B14F-4D97-AF65-F5344CB8AC3E}">
        <p14:creationId xmlns:p14="http://schemas.microsoft.com/office/powerpoint/2010/main" val="18504158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ados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97119"/>
      </a:accent1>
      <a:accent2>
        <a:srgbClr val="5EB66D"/>
      </a:accent2>
      <a:accent3>
        <a:srgbClr val="20ABE2"/>
      </a:accent3>
      <a:accent4>
        <a:srgbClr val="A15A64"/>
      </a:accent4>
      <a:accent5>
        <a:srgbClr val="41BAC8"/>
      </a:accent5>
      <a:accent6>
        <a:srgbClr val="D4993A"/>
      </a:accent6>
      <a:hlink>
        <a:srgbClr val="158C94"/>
      </a:hlink>
      <a:folHlink>
        <a:srgbClr val="765D4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a4c73fe-30c3-4d1c-9961-f23aa36af7f1">
      <Terms xmlns="http://schemas.microsoft.com/office/infopath/2007/PartnerControls"/>
    </lcf76f155ced4ddcb4097134ff3c332f>
    <TaxCatchAll xmlns="12f2577c-af66-43c1-96d4-84d9beaca91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B09D4AE8268A14FA87945BE48D3352C" ma:contentTypeVersion="15" ma:contentTypeDescription="Crear nuevo documento." ma:contentTypeScope="" ma:versionID="810aa612ec9fff012a9abd414e0bb8d6">
  <xsd:schema xmlns:xsd="http://www.w3.org/2001/XMLSchema" xmlns:xs="http://www.w3.org/2001/XMLSchema" xmlns:p="http://schemas.microsoft.com/office/2006/metadata/properties" xmlns:ns2="0a4c73fe-30c3-4d1c-9961-f23aa36af7f1" xmlns:ns3="12f2577c-af66-43c1-96d4-84d9beaca915" targetNamespace="http://schemas.microsoft.com/office/2006/metadata/properties" ma:root="true" ma:fieldsID="0ae58134a0d8a4209ac45028cf323143" ns2:_="" ns3:_="">
    <xsd:import namespace="0a4c73fe-30c3-4d1c-9961-f23aa36af7f1"/>
    <xsd:import namespace="12f2577c-af66-43c1-96d4-84d9beaca9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4c73fe-30c3-4d1c-9961-f23aa36af7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1de26c46-12f6-4160-85dc-30ef2412de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f2577c-af66-43c1-96d4-84d9beaca91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a9f5773-23f1-4cf9-88f0-f4c4b7069141}" ma:internalName="TaxCatchAll" ma:showField="CatchAllData" ma:web="12f2577c-af66-43c1-96d4-84d9beaca9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DD6F62-A4BB-48FE-9E23-C5BBCB7B12BB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0a4c73fe-30c3-4d1c-9961-f23aa36af7f1"/>
    <ds:schemaRef ds:uri="http://purl.org/dc/elements/1.1/"/>
    <ds:schemaRef ds:uri="http://schemas.microsoft.com/office/infopath/2007/PartnerControls"/>
    <ds:schemaRef ds:uri="http://purl.org/dc/terms/"/>
    <ds:schemaRef ds:uri="http://purl.org/dc/dcmitype/"/>
    <ds:schemaRef ds:uri="12f2577c-af66-43c1-96d4-84d9beaca915"/>
  </ds:schemaRefs>
</ds:datastoreItem>
</file>

<file path=customXml/itemProps2.xml><?xml version="1.0" encoding="utf-8"?>
<ds:datastoreItem xmlns:ds="http://schemas.openxmlformats.org/officeDocument/2006/customXml" ds:itemID="{C160D44C-C117-482C-B9A7-BA56BCB624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48E516-72CF-4F11-B0AA-3A7685B8FEAD}">
  <ds:schemaRefs>
    <ds:schemaRef ds:uri="0a4c73fe-30c3-4d1c-9961-f23aa36af7f1"/>
    <ds:schemaRef ds:uri="12f2577c-af66-43c1-96d4-84d9beaca91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974</Words>
  <Application>Microsoft Macintosh PowerPoint</Application>
  <PresentationFormat>Panorámica</PresentationFormat>
  <Paragraphs>123</Paragraphs>
  <Slides>9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21" baseType="lpstr">
      <vt:lpstr>-webkit-standard</vt:lpstr>
      <vt:lpstr>Arial</vt:lpstr>
      <vt:lpstr>Avenir Black</vt:lpstr>
      <vt:lpstr>Avenir Book</vt:lpstr>
      <vt:lpstr>Avenir Light</vt:lpstr>
      <vt:lpstr>Avenir Medium</vt:lpstr>
      <vt:lpstr>Avenir título</vt:lpstr>
      <vt:lpstr>Avenir títulos</vt:lpstr>
      <vt:lpstr>Calibri</vt:lpstr>
      <vt:lpstr>Times-Roman</vt:lpstr>
      <vt:lpstr>Wingdings</vt:lpstr>
      <vt:lpstr>Tema de Office</vt:lpstr>
      <vt:lpstr>SECRETARÍA GENERAL DIRECCIÓN DE PQRSDF INFORME GESTIÓN PQRSDF  SEGUNDO TRIMESTRE DE 2026 </vt:lpstr>
      <vt:lpstr>INFORME PQRSD – SEGUNDO TRIMESTRE DE 2026</vt:lpstr>
      <vt:lpstr>DERECHO DE PETICIÓN MARCO NORMATIVO Y JURISPRUDENCIAL</vt:lpstr>
      <vt:lpstr>Presentación de PowerPoint</vt:lpstr>
      <vt:lpstr>Presentación de PowerPoint</vt:lpstr>
      <vt:lpstr>PETICIONES POR MODALIDAD</vt:lpstr>
      <vt:lpstr>PETICIONES SEGUNDO TRIMESTRE DE 2026 POR DEPENDENCIA </vt:lpstr>
      <vt:lpstr>Presentación de PowerPoint</vt:lpstr>
      <vt:lpstr>¡Gracias!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HECO</dc:title>
  <dc:subject/>
  <dc:creator>Maria M Abondano</dc:creator>
  <cp:keywords/>
  <dc:description/>
  <cp:lastModifiedBy>Andrey Julian Cruz</cp:lastModifiedBy>
  <cp:revision>2</cp:revision>
  <dcterms:created xsi:type="dcterms:W3CDTF">2022-08-08T14:43:05Z</dcterms:created>
  <dcterms:modified xsi:type="dcterms:W3CDTF">2026-08-13T19:05:09Z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0x010100EB09D4AE8268A14FA87945BE48D3352C</vt:lpwstr>
  </property>
  <property fmtid="{D5CDD505-2E9C-101B-9397-08002B2CF9AE}" pid="3" name="MediaServiceImageTags">
    <vt:lpwstr/>
  </property>
</Properties>
</file>